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7" r:id="rId3"/>
    <p:sldId id="277" r:id="rId4"/>
    <p:sldId id="278" r:id="rId5"/>
    <p:sldId id="311" r:id="rId6"/>
    <p:sldId id="279" r:id="rId7"/>
    <p:sldId id="280" r:id="rId8"/>
    <p:sldId id="282" r:id="rId9"/>
    <p:sldId id="283" r:id="rId10"/>
    <p:sldId id="257" r:id="rId11"/>
    <p:sldId id="264" r:id="rId12"/>
    <p:sldId id="265" r:id="rId13"/>
    <p:sldId id="267" r:id="rId14"/>
    <p:sldId id="268" r:id="rId15"/>
    <p:sldId id="269" r:id="rId16"/>
    <p:sldId id="270" r:id="rId17"/>
    <p:sldId id="271" r:id="rId18"/>
    <p:sldId id="260" r:id="rId19"/>
    <p:sldId id="312" r:id="rId20"/>
    <p:sldId id="258" r:id="rId21"/>
    <p:sldId id="259" r:id="rId22"/>
    <p:sldId id="272"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951" autoAdjust="0"/>
  </p:normalViewPr>
  <p:slideViewPr>
    <p:cSldViewPr snapToGrid="0">
      <p:cViewPr>
        <p:scale>
          <a:sx n="125" d="100"/>
          <a:sy n="125" d="100"/>
        </p:scale>
        <p:origin x="322" y="2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lineChart>
        <c:grouping val="standard"/>
        <c:varyColors val="0"/>
        <c:ser>
          <c:idx val="0"/>
          <c:order val="0"/>
          <c:tx>
            <c:strRef>
              <c:f>Sheet1!$B$1</c:f>
              <c:strCache>
                <c:ptCount val="1"/>
                <c:pt idx="0">
                  <c:v>Cuota BEV (%)</c:v>
                </c:pt>
              </c:strCache>
            </c:strRef>
          </c:tx>
          <c:spPr>
            <a:ln w="31750" cap="rnd" cmpd="sng" algn="ctr">
              <a:solidFill>
                <a:srgbClr val="FF701B"/>
              </a:solidFill>
              <a:prstDash val="solid"/>
              <a:round/>
            </a:ln>
          </c:spPr>
          <c:marker>
            <c:symbol val="circle"/>
            <c:size val="7"/>
            <c:spPr>
              <a:solidFill>
                <a:srgbClr val="FF701B"/>
              </a:solidFill>
              <a:ln w="6350" cap="flat" cmpd="sng" algn="ctr">
                <a:solidFill>
                  <a:srgbClr val="FF701B"/>
                </a:solidFill>
                <a:prstDash val="solid"/>
                <a:round/>
              </a:ln>
            </c:spPr>
          </c:marker>
          <c:cat>
            <c:strRef>
              <c:f>Sheet1!$A$2:$A$5</c:f>
              <c:strCache>
                <c:ptCount val="4"/>
                <c:pt idx="0">
                  <c:v>2023</c:v>
                </c:pt>
                <c:pt idx="1">
                  <c:v>2024</c:v>
                </c:pt>
                <c:pt idx="2">
                  <c:v>2025</c:v>
                </c:pt>
                <c:pt idx="3">
                  <c:v>2026 ENE–SEP</c:v>
                </c:pt>
              </c:strCache>
            </c:strRef>
          </c:cat>
          <c:val>
            <c:numRef>
              <c:f>Sheet1!$B$2:$B$5</c:f>
              <c:numCache>
                <c:formatCode>General</c:formatCode>
                <c:ptCount val="4"/>
                <c:pt idx="0">
                  <c:v>5.4</c:v>
                </c:pt>
                <c:pt idx="1">
                  <c:v>5.6</c:v>
                </c:pt>
                <c:pt idx="2">
                  <c:v>8.85</c:v>
                </c:pt>
                <c:pt idx="3">
                  <c:v>11.02</c:v>
                </c:pt>
              </c:numCache>
            </c:numRef>
          </c:val>
          <c:smooth val="0"/>
          <c:extLst>
            <c:ext xmlns:c16="http://schemas.microsoft.com/office/drawing/2014/chart" uri="{C3380CC4-5D6E-409C-BE32-E72D297353CC}">
              <c16:uniqueId val="{00000000-B9EE-43AC-AF36-80AE1FD51F16}"/>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nextTo"/>
        <c:spPr>
          <a:ln w="6350" cap="flat" cmpd="sng" algn="ctr">
            <a:noFill/>
            <a:prstDash val="solid"/>
            <a:round/>
          </a:ln>
        </c:spPr>
        <c:txPr>
          <a:bodyPr rot="-60000000" spcFirstLastPara="0" vertOverflow="ellipsis" vert="horz" wrap="square" anchor="ctr" anchorCtr="1"/>
          <a:lstStyle/>
          <a:p>
            <a:pPr>
              <a:defRPr lang="zh-CN" sz="970" b="0" i="0" u="none" strike="noStrike" kern="1200" baseline="0">
                <a:solidFill>
                  <a:srgbClr val="5B6470"/>
                </a:solidFill>
                <a:latin typeface="Aptos"/>
                <a:ea typeface="+mn-ea"/>
                <a:cs typeface="+mn-cs"/>
              </a:defRPr>
            </a:pPr>
            <a:endParaRPr lang="zh-CN"/>
          </a:p>
        </c:txPr>
        <c:crossAx val="2140495176"/>
        <c:crosses val="autoZero"/>
        <c:auto val="1"/>
        <c:lblAlgn val="ctr"/>
        <c:lblOffset val="100"/>
        <c:noMultiLvlLbl val="0"/>
      </c:catAx>
      <c:valAx>
        <c:axId val="2140495176"/>
        <c:scaling>
          <c:orientation val="minMax"/>
          <c:max val="13.2"/>
          <c:min val="3"/>
        </c:scaling>
        <c:delete val="0"/>
        <c:axPos val="l"/>
        <c:numFmt formatCode="General" sourceLinked="1"/>
        <c:majorTickMark val="none"/>
        <c:minorTickMark val="none"/>
        <c:tickLblPos val="nextTo"/>
        <c:spPr>
          <a:ln w="6350" cap="flat" cmpd="sng" algn="ctr">
            <a:noFill/>
            <a:prstDash val="solid"/>
            <a:round/>
          </a:ln>
        </c:spPr>
        <c:txPr>
          <a:bodyPr rot="-60000000" spcFirstLastPara="0" vertOverflow="ellipsis" vert="horz" wrap="square" anchor="ctr" anchorCtr="1"/>
          <a:lstStyle/>
          <a:p>
            <a:pPr>
              <a:defRPr lang="zh-CN" sz="100" b="0" i="0" u="none" strike="noStrike" kern="1200" baseline="0">
                <a:solidFill>
                  <a:srgbClr val="FAFAF9"/>
                </a:solidFill>
                <a:latin typeface="+mn-lt"/>
                <a:ea typeface="+mn-ea"/>
                <a:cs typeface="+mn-cs"/>
              </a:defRPr>
            </a:pPr>
            <a:endParaRPr lang="zh-CN"/>
          </a:p>
        </c:txPr>
        <c:crossAx val="2118791784"/>
        <c:crosses val="autoZero"/>
        <c:crossBetween val="between"/>
        <c:majorUnit val="2"/>
      </c:valAx>
    </c:plotArea>
    <c:plotVisOnly val="1"/>
    <c:dispBlanksAs val="gap"/>
    <c:showDLblsOverMax val="0"/>
    <c:extLst>
      <c:ext uri="{0b15fc19-7d7d-44ad-8c2d-2c3a37ce22c3}">
        <chartProps xmlns="https://web.wps.cn/et/2018/main" chartId="{40c58c96-17b0-43cf-8123-5389d471b84f}"/>
      </c:ext>
    </c:extLst>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Cuota ene–sep 2026 (%)</c:v>
                </c:pt>
              </c:strCache>
            </c:strRef>
          </c:tx>
          <c:invertIfNegative val="0"/>
          <c:dPt>
            <c:idx val="0"/>
            <c:invertIfNegative val="0"/>
            <c:bubble3D val="0"/>
            <c:spPr>
              <a:solidFill>
                <a:srgbClr val="AFB9BF"/>
              </a:solidFill>
              <a:ln>
                <a:noFill/>
              </a:ln>
            </c:spPr>
            <c:extLst>
              <c:ext xmlns:c16="http://schemas.microsoft.com/office/drawing/2014/chart" uri="{C3380CC4-5D6E-409C-BE32-E72D297353CC}">
                <c16:uniqueId val="{00000001-B3D1-41AC-B66F-A4FC2967971C}"/>
              </c:ext>
            </c:extLst>
          </c:dPt>
          <c:dPt>
            <c:idx val="1"/>
            <c:invertIfNegative val="0"/>
            <c:bubble3D val="0"/>
            <c:spPr>
              <a:solidFill>
                <a:srgbClr val="AFB9BF"/>
              </a:solidFill>
              <a:ln>
                <a:noFill/>
              </a:ln>
            </c:spPr>
            <c:extLst>
              <c:ext xmlns:c16="http://schemas.microsoft.com/office/drawing/2014/chart" uri="{C3380CC4-5D6E-409C-BE32-E72D297353CC}">
                <c16:uniqueId val="{00000003-B3D1-41AC-B66F-A4FC2967971C}"/>
              </c:ext>
            </c:extLst>
          </c:dPt>
          <c:dPt>
            <c:idx val="2"/>
            <c:invertIfNegative val="0"/>
            <c:bubble3D val="0"/>
            <c:spPr>
              <a:solidFill>
                <a:srgbClr val="FF701B"/>
              </a:solidFill>
              <a:ln>
                <a:noFill/>
              </a:ln>
            </c:spPr>
            <c:extLst>
              <c:ext xmlns:c16="http://schemas.microsoft.com/office/drawing/2014/chart" uri="{C3380CC4-5D6E-409C-BE32-E72D297353CC}">
                <c16:uniqueId val="{00000005-B3D1-41AC-B66F-A4FC2967971C}"/>
              </c:ext>
            </c:extLst>
          </c:dPt>
          <c:dPt>
            <c:idx val="3"/>
            <c:invertIfNegative val="0"/>
            <c:bubble3D val="0"/>
            <c:spPr>
              <a:solidFill>
                <a:srgbClr val="AFB9BF"/>
              </a:solidFill>
              <a:ln>
                <a:noFill/>
              </a:ln>
            </c:spPr>
            <c:extLst>
              <c:ext xmlns:c16="http://schemas.microsoft.com/office/drawing/2014/chart" uri="{C3380CC4-5D6E-409C-BE32-E72D297353CC}">
                <c16:uniqueId val="{00000007-B3D1-41AC-B66F-A4FC2967971C}"/>
              </c:ext>
            </c:extLst>
          </c:dPt>
          <c:dPt>
            <c:idx val="4"/>
            <c:invertIfNegative val="0"/>
            <c:bubble3D val="0"/>
            <c:spPr>
              <a:solidFill>
                <a:srgbClr val="A0A9AF"/>
              </a:solidFill>
              <a:ln>
                <a:noFill/>
              </a:ln>
            </c:spPr>
            <c:extLst>
              <c:ext xmlns:c16="http://schemas.microsoft.com/office/drawing/2014/chart" uri="{C3380CC4-5D6E-409C-BE32-E72D297353CC}">
                <c16:uniqueId val="{00000009-B3D1-41AC-B66F-A4FC2967971C}"/>
              </c:ext>
            </c:extLst>
          </c:dPt>
          <c:dPt>
            <c:idx val="5"/>
            <c:invertIfNegative val="0"/>
            <c:bubble3D val="0"/>
            <c:spPr>
              <a:solidFill>
                <a:srgbClr val="1B2730"/>
              </a:solidFill>
              <a:ln>
                <a:noFill/>
              </a:ln>
            </c:spPr>
            <c:extLst>
              <c:ext xmlns:c16="http://schemas.microsoft.com/office/drawing/2014/chart" uri="{C3380CC4-5D6E-409C-BE32-E72D297353CC}">
                <c16:uniqueId val="{0000000B-B3D1-41AC-B66F-A4FC2967971C}"/>
              </c:ext>
            </c:extLst>
          </c:dPt>
          <c:cat>
            <c:strRef>
              <c:f>Sheet1!$A$2:$A$7</c:f>
              <c:strCache>
                <c:ptCount val="6"/>
                <c:pt idx="0">
                  <c:v>Diésel</c:v>
                </c:pt>
                <c:pt idx="1">
                  <c:v>Otros</c:v>
                </c:pt>
                <c:pt idx="2">
                  <c:v>BEV</c:v>
                </c:pt>
                <c:pt idx="3">
                  <c:v>PHEV</c:v>
                </c:pt>
                <c:pt idx="4">
                  <c:v>Gasolina</c:v>
                </c:pt>
                <c:pt idx="5">
                  <c:v>HEV</c:v>
                </c:pt>
              </c:strCache>
            </c:strRef>
          </c:cat>
          <c:val>
            <c:numRef>
              <c:f>Sheet1!$B$2:$B$7</c:f>
              <c:numCache>
                <c:formatCode>General</c:formatCode>
                <c:ptCount val="6"/>
                <c:pt idx="0">
                  <c:v>3.4</c:v>
                </c:pt>
                <c:pt idx="1">
                  <c:v>3.6</c:v>
                </c:pt>
                <c:pt idx="2">
                  <c:v>11.02</c:v>
                </c:pt>
                <c:pt idx="3">
                  <c:v>12.81</c:v>
                </c:pt>
                <c:pt idx="4">
                  <c:v>22.3</c:v>
                </c:pt>
                <c:pt idx="5">
                  <c:v>46.87</c:v>
                </c:pt>
              </c:numCache>
            </c:numRef>
          </c:val>
          <c:extLst>
            <c:ext xmlns:c16="http://schemas.microsoft.com/office/drawing/2014/chart" uri="{C3380CC4-5D6E-409C-BE32-E72D297353CC}">
              <c16:uniqueId val="{0000000C-B3D1-41AC-B66F-A4FC2967971C}"/>
            </c:ext>
          </c:extLst>
        </c:ser>
        <c:dLbls>
          <c:showLegendKey val="0"/>
          <c:showVal val="0"/>
          <c:showCatName val="0"/>
          <c:showSerName val="0"/>
          <c:showPercent val="0"/>
          <c:showBubbleSize val="0"/>
        </c:dLbls>
        <c:gapWidth val="67"/>
        <c:axId val="-2068027336"/>
        <c:axId val="-2113994440"/>
      </c:barChart>
      <c:catAx>
        <c:axId val="-2068027336"/>
        <c:scaling>
          <c:orientation val="minMax"/>
        </c:scaling>
        <c:delete val="0"/>
        <c:axPos val="l"/>
        <c:numFmt formatCode="General" sourceLinked="0"/>
        <c:majorTickMark val="none"/>
        <c:minorTickMark val="none"/>
        <c:tickLblPos val="nextTo"/>
        <c:spPr>
          <a:ln w="6350" cap="flat" cmpd="sng" algn="ctr">
            <a:noFill/>
            <a:prstDash val="solid"/>
            <a:round/>
          </a:ln>
        </c:spPr>
        <c:txPr>
          <a:bodyPr rot="-60000000" spcFirstLastPara="0" vertOverflow="ellipsis" vert="horz" wrap="square" anchor="ctr" anchorCtr="1"/>
          <a:lstStyle/>
          <a:p>
            <a:pPr>
              <a:defRPr lang="zh-CN" sz="950" b="0" i="0" u="none" strike="noStrike" kern="1200" baseline="0">
                <a:solidFill>
                  <a:srgbClr val="1B2730"/>
                </a:solidFill>
                <a:latin typeface="Aptos"/>
                <a:ea typeface="+mn-ea"/>
                <a:cs typeface="+mn-cs"/>
              </a:defRPr>
            </a:pPr>
            <a:endParaRPr lang="zh-CN"/>
          </a:p>
        </c:txPr>
        <c:crossAx val="-2113994440"/>
        <c:crosses val="autoZero"/>
        <c:auto val="1"/>
        <c:lblAlgn val="ctr"/>
        <c:lblOffset val="100"/>
        <c:noMultiLvlLbl val="0"/>
      </c:catAx>
      <c:valAx>
        <c:axId val="-2113994440"/>
        <c:scaling>
          <c:orientation val="minMax"/>
          <c:max val="55"/>
          <c:min val="0"/>
        </c:scaling>
        <c:delete val="0"/>
        <c:axPos val="b"/>
        <c:numFmt formatCode="General" sourceLinked="1"/>
        <c:majorTickMark val="none"/>
        <c:minorTickMark val="none"/>
        <c:tickLblPos val="nextTo"/>
        <c:spPr>
          <a:ln w="6350" cap="flat" cmpd="sng" algn="ctr">
            <a:noFill/>
            <a:prstDash val="solid"/>
            <a:round/>
          </a:ln>
        </c:spPr>
        <c:txPr>
          <a:bodyPr rot="-60000000" spcFirstLastPara="0" vertOverflow="ellipsis" vert="horz" wrap="square" anchor="ctr" anchorCtr="1"/>
          <a:lstStyle/>
          <a:p>
            <a:pPr>
              <a:defRPr lang="zh-CN" sz="100" b="0" i="0" u="none" strike="noStrike" kern="1200" baseline="0">
                <a:solidFill>
                  <a:srgbClr val="FAFAF9"/>
                </a:solidFill>
                <a:latin typeface="+mn-lt"/>
                <a:ea typeface="+mn-ea"/>
                <a:cs typeface="+mn-cs"/>
              </a:defRPr>
            </a:pPr>
            <a:endParaRPr lang="zh-CN"/>
          </a:p>
        </c:txPr>
        <c:crossAx val="-2068027336"/>
        <c:crosses val="autoZero"/>
        <c:crossBetween val="between"/>
        <c:majorUnit val="10"/>
      </c:valAx>
    </c:plotArea>
    <c:plotVisOnly val="1"/>
    <c:dispBlanksAs val="gap"/>
    <c:showDLblsOverMax val="0"/>
    <c:extLst>
      <c:ext uri="{0b15fc19-7d7d-44ad-8c2d-2c3a37ce22c3}">
        <chartProps xmlns="https://web.wps.cn/et/2018/main" chartId="{883a7d0f-59dd-455c-92a0-437ee672cbfc}"/>
      </c:ext>
    </c:extLst>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930344-1DB5-4C5E-9257-530E22D9144D}" type="datetimeFigureOut">
              <a:rPr lang="zh-CN" altLang="en-US" smtClean="0"/>
              <a:t>2026/11/3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35DC4-741E-412D-89C7-6D80FFEE1227}" type="slidenum">
              <a:rPr lang="zh-CN" altLang="en-US" smtClean="0"/>
              <a:t>‹#›</a:t>
            </a:fld>
            <a:endParaRPr lang="zh-CN" altLang="en-US"/>
          </a:p>
        </p:txBody>
      </p:sp>
    </p:spTree>
    <p:extLst>
      <p:ext uri="{BB962C8B-B14F-4D97-AF65-F5344CB8AC3E}">
        <p14:creationId xmlns:p14="http://schemas.microsoft.com/office/powerpoint/2010/main" val="48364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a:sym typeface="+mn-ea"/>
              </a:rPr>
              <a:t>P02 · DEFINICIÓN DEL PROYECTO Y DEL PRODUCTO · EL PUNTO DE PARTIDA</a:t>
            </a:r>
          </a:p>
          <a:p>
            <a:endParaRPr lang="zh-CN" altLang="en-US"/>
          </a:p>
          <a:p>
            <a:r>
              <a:rPr>
                <a:sym typeface="+mn-ea"/>
              </a:rPr>
              <a:t>Objeto de estudio: estrategia de comunicación digital para Xiaomi Auto ante una posible entrada comercial en España. La referencia al Xiaomi SU7 identifica un producto de estudio, no un modelo de lanzamiento español oficialmente confirmado.</a:t>
            </a:r>
          </a:p>
          <a:p>
            <a:endParaRPr lang="zh-CN" altLang="en-US"/>
          </a:p>
          <a:p>
            <a:r>
              <a:rPr>
                <a:sym typeface="+mn-ea"/>
              </a:rPr>
              <a:t>Fuente de fotografía: Xiaomi EV, página oficial de conducción inteligente: https://www.xiaomiev.com/pilot ; imagen original https://s1.xiaomiev.com/activity-outer-assets/0328/images/pilot/car_three.png . Fotografía promocional del Xiaomi SU7 de color plateado en entorno arquitectónico, sin atribución geográfica española. Se ha utilizado una imagen diferente de la portada P01.</a:t>
            </a:r>
          </a:p>
          <a:p>
            <a:endParaRPr lang="zh-CN" altLang="en-US"/>
          </a:p>
          <a:p>
            <a:r>
              <a:rPr>
                <a:sym typeface="+mn-ea"/>
              </a:rPr>
              <a:t>Contexto de mercado: Xiaomi Auto había comunicado su intención de entrar en Europa en 2027. A fecha de corte de 31/10/2026 no consta confirmación oficial específica de lanzamiento, precios, modelos definitivos ni red comercial en España. Este marco no supone lanzamiento formal ni campaña oficial.</a:t>
            </a:r>
          </a:p>
          <a:p>
            <a:endParaRPr lang="zh-CN" altLang="en-US"/>
          </a:p>
          <a:p>
            <a:r>
              <a:rPr>
                <a:sym typeface="+mn-ea"/>
              </a:rPr>
              <a:t>Página insertable a continuación de P01 y antes del antiguo ENFOQUE ESTRATÉGICO. En la presentación integrada, los números de página posteriores deberán actualizarse con +1.</a:t>
            </a:r>
          </a:p>
          <a:p>
            <a:endParaRPr lang="zh-CN" altLang="en-US"/>
          </a:p>
          <a:p>
            <a:r>
              <a:rPr>
                <a:sym typeface="+mn-ea"/>
              </a:rPr>
              <a:t>Revisión editorial: página fotográfica izquierda/derecha mantenida sin alterar la imagen. El título de portada se distingue del título de definición de proyecto. MARCA precisa la relación corporativa Xiaomi Auto — Xiaomi. Referencia fotográfica en un dominio oficial de Xiaomi EV (s1.xiaomiev.com); no se ha generado ni modificado el aspecto del vehículo con IA. La fotografía no se atribuye a una localización española.</a:t>
            </a:r>
          </a:p>
          <a:p>
            <a:endParaRPr lang="zh-CN" altLang="en-US"/>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DIV 01 · MERCADO Y CONSUMIDOR</a:t>
            </a:r>
          </a:p>
          <a:p>
            <a:endParaRPr/>
          </a:p>
          <a:p>
            <a:r>
              <a:t>Página de apertura del capítulo 01 / ANÁLISIS EXTERNO. Se inserta después del P03 original y antes del P04 original. No se modifica la numeración de las diapositivas existentes.</a:t>
            </a:r>
          </a:p>
          <a:p>
            <a:endParaRPr/>
          </a:p>
          <a:p>
            <a:r>
              <a:t>Texto del capítulo:</a:t>
            </a:r>
          </a:p>
          <a:p>
            <a:r>
              <a:t>¿DÓNDE ESTÁ LA OPORTUNIDAD PARA XIAOMI AUTO EN ESPAÑA?</a:t>
            </a:r>
          </a:p>
          <a:p>
            <a:r>
              <a:t>Analizamos la evolución del mercado eléctrico, los criterios de compra, la percepción de las marcas chinas y el comportamiento digital del consumidor español.</a:t>
            </a:r>
          </a:p>
          <a:p>
            <a:r>
              <a:t>MERCADO → DECISIÓN DE COMPRA → MARCAS CHINAS → INFORMACIÓN DIGITAL</a:t>
            </a:r>
          </a:p>
          <a:p>
            <a:endParaRPr/>
          </a:p>
          <a:p>
            <a:r>
              <a:t>Imagen: fotografía promocional original del Xiaomi SU7, conservada como imagen independiente, sin generación artificial ni cambios de proporciones o rasgos del vehículo.</a:t>
            </a:r>
          </a:p>
          <a:p>
            <a:r>
              <a:t>Fuente oficial Xiaomi EV: https://www.xiaomiev.com/pilot</a:t>
            </a:r>
          </a:p>
          <a:p>
            <a:r>
              <a:t>Archivo original: https://s1.xiaomiev.com/activity-outer-assets/0328/images/pilot/car_three.png</a:t>
            </a:r>
          </a:p>
          <a:p>
            <a:r>
              <a:t>Esta fotografía no se presenta como una toma realizada en España. Se ha recuperado de los recursos ya verificados de la presentación (P02), aunque su encuadre editorial aquí es diferente.</a:t>
            </a:r>
          </a:p>
          <a:p>
            <a:endParaRPr/>
          </a:p>
          <a:p>
            <a:r>
              <a:t>La división es orientativa; las conclusiones de mercado se desarrollan en las siguientes páginas P04–P07.</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M</a:t>
            </a:r>
            <a:r>
              <a:rPr lang="en-US" altLang="en-US"/>
              <a:t>á</a:t>
            </a:r>
            <a:r>
              <a:rPr lang="en-US" altLang="zh-CN"/>
              <a:t>s all</a:t>
            </a:r>
            <a:r>
              <a:rPr lang="en-US" altLang="en-US"/>
              <a:t>á </a:t>
            </a:r>
            <a:r>
              <a:rPr lang="en-US" altLang="zh-CN"/>
              <a:t>del tipo de motorizaci</a:t>
            </a:r>
            <a:r>
              <a:rPr lang="en-US" altLang="en-US"/>
              <a:t>ó</a:t>
            </a:r>
            <a:r>
              <a:rPr lang="en-US" altLang="zh-CN"/>
              <a:t>n, ¿qu</a:t>
            </a:r>
            <a:r>
              <a:rPr lang="en-US" altLang="en-US"/>
              <a:t>é </a:t>
            </a:r>
            <a:r>
              <a:rPr lang="en-US" altLang="zh-CN"/>
              <a:t>valora el consumidor al elegir una marca de autom</a:t>
            </a:r>
            <a:r>
              <a:rPr lang="en-US" altLang="en-US"/>
              <a:t>ó</a:t>
            </a:r>
            <a:r>
              <a:rPr lang="en-US" altLang="zh-CN"/>
              <a:t>viles?</a:t>
            </a:r>
            <a:br>
              <a:rPr lang="en-US" altLang="zh-CN"/>
            </a:br>
            <a:br>
              <a:rPr lang="en-US" altLang="zh-CN"/>
            </a:br>
            <a:r>
              <a:rPr>
                <a:sym typeface="+mn-ea"/>
              </a:rPr>
              <a:t>NOTAS METODOLÓGICAS — P05</a:t>
            </a:r>
          </a:p>
          <a:p>
            <a:r>
              <a:rPr>
                <a:sym typeface="+mn-ea"/>
              </a:rPr>
              <a:t>Fuente principal: Observatorio Cetelem, Estudio Motor 2026, pp. 39 y 45; Zoom Los jóvenes y el motor 2026, pp. 4 y siguientes.</a:t>
            </a:r>
          </a:p>
          <a:p>
            <a:r>
              <a:rPr>
                <a:sym typeface="+mn-ea"/>
              </a:rPr>
              <a:t>Intención por motorización: encuestados que prevén comprar coche en los próximos 12 meses; respuesta única. Híbrido (48 %) comprende varias modalidades: enchufable, híbrido puro, semihíbrido y microhíbrido. No equivale a HEV 48 %.</a:t>
            </a:r>
          </a:p>
          <a:p>
            <a:r>
              <a:rPr>
                <a:sym typeface="+mn-ea"/>
              </a:rPr>
              <a:t>Barreras BEV: personas sin intención de comprar un vehículo 100 % eléctrico en los próximos 24 meses; respuesta múltiple. Todos los porcentajes son menciones, no causas verificadas de las decisiones.</a:t>
            </a:r>
          </a:p>
          <a:p>
            <a:r>
              <a:rPr>
                <a:sym typeface="+mn-ea"/>
              </a:rPr>
              <a:t>Comparación 2025–2026: resultados de dos encuestas anuales, no un panel longitudinal de las mismas personas. Las variaciones se expresan en puntos porcentuales.</a:t>
            </a:r>
          </a:p>
          <a:p>
            <a:r>
              <a:rPr>
                <a:sym typeface="+mn-ea"/>
              </a:rPr>
              <a:t>Jóvenes: grupo de 18 a 35 años, segmentación por edad del estudio general. 13 % es intención de compra de vehículo 100 % eléctrico frente a 18 % en el total de España. No implica rechazo general hacia la electrificación.</a:t>
            </a:r>
          </a:p>
          <a:p>
            <a:r>
              <a:rPr>
                <a:sym typeface="+mn-ea"/>
              </a:rPr>
              <a:t>Tamaño total de muestra del estudio 2026: 1.669 encuestas; no utilizar como tamaño muestral específico de cada pregunta o subgrupo. Encuestas CAWI del 17 de febrero al 2 de marzo de 2026.</a:t>
            </a:r>
          </a:p>
          <a:p>
            <a:r>
              <a:rPr>
                <a:sym typeface="+mn-ea"/>
              </a:rPr>
              <a:t>Los cambios de opinión declarados no demuestran la eficacia de ninguna estrategia digital ni la relación causal con el peso de HEV en las matriculaciones.</a:t>
            </a:r>
          </a:p>
          <a:p>
            <a:r>
              <a:rPr>
                <a:sym typeface="+mn-ea"/>
              </a:rPr>
              <a:t>Referencias: https://elobservatoriocetelem.es/app/uploads/sites/3/2026/05/estudio-motor-2026-auto.pdf ; https://elobservatoriocetelem.es/app/uploads/sites/3/2026/05/zoom-los-jovenes-y-el-motor-2026.pdf</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a:sym typeface="+mn-ea"/>
              </a:rPr>
              <a:t>P06 | Criterios de elección y percepción de marca.</a:t>
            </a:r>
          </a:p>
          <a:p>
            <a:r>
              <a:rPr>
                <a:sym typeface="+mn-ea"/>
              </a:rPr>
              <a:t>Fuentes:</a:t>
            </a:r>
          </a:p>
          <a:p>
            <a:r>
              <a:rPr>
                <a:sym typeface="+mn-ea"/>
              </a:rPr>
              <a:t>1. https://elobservatoriocetelem.es/motor/estudio-motor-2026/mi-proceso-de-compra/</a:t>
            </a:r>
          </a:p>
          <a:p>
            <a:r>
              <a:rPr>
                <a:sym typeface="+mn-ea"/>
              </a:rPr>
              <a:t>2. https://elobservatoriocetelem.es/app/uploads/sites/3/2026/05/estudio-motor-2026-auto.pdf</a:t>
            </a:r>
          </a:p>
          <a:p>
            <a:r>
              <a:rPr>
                <a:sym typeface="+mn-ea"/>
              </a:rPr>
              <a:t>3. https://elobservatoriocetelem.es/app/uploads/sites/3/2026/05/actualidad.coches.marcas.chinas.2026.pdf</a:t>
            </a:r>
          </a:p>
          <a:p>
            <a:r>
              <a:rPr>
                <a:sym typeface="+mn-ea"/>
              </a:rPr>
              <a:t>4. https://elobservatoriocetelem.es/motor/estudio-motor-2026/ficha-tecnica/</a:t>
            </a:r>
          </a:p>
          <a:p>
            <a:endParaRPr lang="zh-CN" altLang="en-US"/>
          </a:p>
          <a:p>
            <a:r>
              <a:rPr>
                <a:sym typeface="+mn-ea"/>
              </a:rPr>
              <a:t>Metodología / precauciones:</a:t>
            </a:r>
          </a:p>
          <a:p>
            <a:r>
              <a:rPr>
                <a:sym typeface="+mn-ea"/>
              </a:rPr>
              <a:t>Los criterios de marca (84%, 70%, 61%) son una pregunta de respuesta múltiple, máximo tres opciones, sobre atributos de MARCA, no atributos del coche.</a:t>
            </a:r>
          </a:p>
          <a:p>
            <a:r>
              <a:rPr>
                <a:sym typeface="+mn-ea"/>
              </a:rPr>
              <a:t>La calidad positiva (54%) y la seguridad positiva (50%) son percepciones sobre el conjunto de coches de marcas chinas; no miden la reputación de Xiaomi Auto.</a:t>
            </a:r>
          </a:p>
          <a:p>
            <a:r>
              <a:rPr>
                <a:sym typeface="+mn-ea"/>
              </a:rPr>
              <a:t>El texto explicativo del estudio de actualidad informa +9 pp en calidad y +8 pp en seguridad, aunque la etiqueta visible del gráfico muestra +8 puntos para calidad. Se usa +9 pp siguiendo el texto explicativo y el contenido aprobado.</a:t>
            </a:r>
          </a:p>
          <a:p>
            <a:r>
              <a:rPr>
                <a:sym typeface="+mn-ea"/>
              </a:rPr>
              <a:t>La preferencia 55% marcas tradicionales / aproximadamente 19% marcas chinas / 26% indiferencia es una elección HIPOTÉTICA, con igual precio y prestaciones, respuesta única. El cuerpo del informe dice 19% para marcas chinas; los valores enteros de dos segmentos del gráfico suman 18% (14%+4%): posible redondeo o discrepancia gráfica. La barra visual representa 19% aproximado. No es cuota de ventas.</a:t>
            </a:r>
          </a:p>
          <a:p>
            <a:r>
              <a:rPr>
                <a:sym typeface="+mn-ea"/>
              </a:rPr>
              <a:t>Las cuatro preocupaciones sobre coches de marcas chinas (37%, 35%, 31%, 28%) proceden de una pregunta de respuesta múltiple diferente. No demuestran defectos reales de los vehículos.</a:t>
            </a:r>
          </a:p>
          <a:p>
            <a:r>
              <a:rPr>
                <a:sym typeface="+mn-ea"/>
              </a:rPr>
              <a:t>Estas preguntas no permiten calcular una tasa de conversión entre percepción y preferencia ni atribuir causalidad.</a:t>
            </a:r>
          </a:p>
          <a:p>
            <a:r>
              <a:rPr>
                <a:sym typeface="+mn-ea"/>
              </a:rPr>
              <a:t>El Estudio Motor 2026 en su ficha técnica declara 1.669 entrevistas, mientras el PDF temático de coches de marcas chinas menciona 2.088; no se unifica esta información en un único tamaño muestral por pregunta.</a:t>
            </a:r>
          </a:p>
          <a:p>
            <a:r>
              <a:rPr>
                <a:sym typeface="+mn-ea"/>
              </a:rPr>
              <a:t>P05 estudia barreras a la compra del BEV; P06 cambia hacia criterios para elegir marcas y percepción general sobre marcas chinas; P07 tratará de dónde se busca y contrasta la información.</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a:sym typeface="+mn-ea"/>
              </a:rPr>
              <a:t>FUENTES PARA VERIFICACIÓN / P07 REVISADA</a:t>
            </a:r>
          </a:p>
          <a:p>
            <a:r>
              <a:rPr>
                <a:sym typeface="+mn-ea"/>
              </a:rPr>
              <a:t>Faconauto × Sigma Dos (2025), Estudio sobre el proceso de compra de vehículos y la experiencia en los concesionarios:</a:t>
            </a:r>
          </a:p>
          <a:p>
            <a:r>
              <a:rPr>
                <a:sym typeface="+mn-ea"/>
              </a:rPr>
              <a:t>https://www.diariodetransporte.com/wp-content/uploads/2025/08/ESTUDIO-SOBRE-EL-PROCESO-DE-COMPRA.pdf</a:t>
            </a:r>
          </a:p>
          <a:p>
            <a:r>
              <a:rPr>
                <a:sym typeface="+mn-ea"/>
              </a:rPr>
              <a:t>Observatorio Cetelem (2026), Estudio Motor 2026 — Sector Auto:</a:t>
            </a:r>
          </a:p>
          <a:p>
            <a:r>
              <a:rPr>
                <a:sym typeface="+mn-ea"/>
              </a:rPr>
              <a:t>https://elobservatoriocetelem.es/app/uploads/sites/3/2026/05/estudio-motor-2026-auto.pdf</a:t>
            </a:r>
          </a:p>
          <a:p>
            <a:r>
              <a:rPr>
                <a:sym typeface="+mn-ea"/>
              </a:rPr>
              <a:t>Observatorio Cetelem (2026), Resumen:</a:t>
            </a:r>
          </a:p>
          <a:p>
            <a:r>
              <a:rPr>
                <a:sym typeface="+mn-ea"/>
              </a:rPr>
              <a:t>https://elobservatoriocetelem.es/app/uploads/sites/3/2026/04/estudio-motor-2026.pdf</a:t>
            </a:r>
          </a:p>
          <a:p>
            <a:endParaRPr lang="zh-CN" altLang="en-US"/>
          </a:p>
          <a:p>
            <a:r>
              <a:rPr>
                <a:sym typeface="+mn-ea"/>
              </a:rPr>
              <a:t>AUDITORÍA DE DATOS Y LÍMITES</a:t>
            </a:r>
          </a:p>
          <a:p>
            <a:r>
              <a:rPr>
                <a:sym typeface="+mn-ea"/>
              </a:rPr>
              <a:t>37,8%: personas que al iniciar el proceso tenían claro el tipo de coche, pero deseaban comparar marcas/modelos (Faconauto–Sigma Dos, p. 10). 39,8%: personas sin decisión clara sobre comprar coche de marca china y que requieren información o referencias (p. 38). Son preguntas distintas del estudio general, n=5.000; no se deben sumar ni extrapolar a Xiaomi Auto.</a:t>
            </a:r>
          </a:p>
          <a:p>
            <a:r>
              <a:rPr>
                <a:sym typeface="+mn-ea"/>
              </a:rPr>
              <a:t>54%, 46%, 42%, 40%, 38%: páginas web consultadas (Cetelem, Motor 2026, Auto p. 34), usuarios de Internet, respuesta múltiple; uso no equivale a confianza ni a influencia.</a:t>
            </a:r>
          </a:p>
          <a:p>
            <a:r>
              <a:rPr>
                <a:sym typeface="+mn-ea"/>
              </a:rPr>
              <a:t>40,4% concesionario físico y 18,2% web de marca: Faconauto–Sigma Dos (2025, p. 24), futuros compradores n=839, hasta dos fuentes más influyentes. No corresponden a la misma pregunta/base del 54% de Cetelem: no calcular diferencias ni tasas de conversión.</a:t>
            </a:r>
          </a:p>
          <a:p>
            <a:r>
              <a:rPr>
                <a:sym typeface="+mn-ea"/>
              </a:rPr>
              <a:t>40% bastante y 8% mucho: influencia subjetiva/declarada entre quienes se informaron a través de contenido sobre coches o motos en redes sociales (Cetelem, Resumen p. 8), no porcentaje de todos los compradores, ni atribución causal a una plataforma ni compras efectivas.</a:t>
            </a:r>
          </a:p>
          <a:p>
            <a:r>
              <a:rPr>
                <a:sym typeface="+mn-ea"/>
              </a:rPr>
              <a:t>54% confianza similar, 29% menos, 11% más, 6% no confía: otra pregunta sobre confianza relativa en contenidos sociales (Cetelem, Resumen p. 8). No fusionar bases ni comparar como tasas de conversión.</a:t>
            </a:r>
          </a:p>
          <a:p>
            <a:r>
              <a:rPr>
                <a:sym typeface="+mn-ea"/>
              </a:rPr>
              <a:t>LECTURA ESTRATÉGICA: ser descubierta, entrar en la comparación, construir confianza son tareas propuestas para Xiaomi Auto a partir de investigaciones de mercado; no una secuencia de compra obligatoria, ni resultados medidos para Xiaomi Auto.</a:t>
            </a:r>
          </a:p>
          <a:p>
            <a:r>
              <a:rPr>
                <a:sym typeface="+mn-ea"/>
              </a:rPr>
              <a:t>Las cifras sobre contacto con contenidos sociales 38%, 11%, 27% y usos de IA 55%, 33% fueron retiradas de esta página por decisión editorial.</a:t>
            </a:r>
          </a:p>
          <a:p>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E50CF-F7C4-A4C6-DE9B-9AE71420CBD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8E4CBB6-3837-FE52-2374-95FC75E0E36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C02D00A-2AF4-5FB7-E323-D945AA90418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8E612BF-C68D-6D5A-98E6-E0D0354AF732}"/>
              </a:ext>
            </a:extLst>
          </p:cNvPr>
          <p:cNvSpPr>
            <a:spLocks noGrp="1"/>
          </p:cNvSpPr>
          <p:nvPr>
            <p:ph type="sldNum" sz="quarter" idx="5"/>
          </p:nvPr>
        </p:nvSpPr>
        <p:spPr/>
        <p:txBody>
          <a:bodyPr/>
          <a:lstStyle/>
          <a:p>
            <a:fld id="{56935DC4-741E-412D-89C7-6D80FFEE1227}" type="slidenum">
              <a:rPr lang="zh-CN" altLang="en-US" smtClean="0"/>
              <a:t>10</a:t>
            </a:fld>
            <a:endParaRPr lang="zh-CN" altLang="en-US"/>
          </a:p>
        </p:txBody>
      </p:sp>
    </p:spTree>
    <p:extLst>
      <p:ext uri="{BB962C8B-B14F-4D97-AF65-F5344CB8AC3E}">
        <p14:creationId xmlns:p14="http://schemas.microsoft.com/office/powerpoint/2010/main" val="877777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6935DC4-741E-412D-89C7-6D80FFEE1227}" type="slidenum">
              <a:rPr lang="zh-CN" altLang="en-US" smtClean="0"/>
              <a:t>11</a:t>
            </a:fld>
            <a:endParaRPr lang="zh-CN" altLang="en-US"/>
          </a:p>
        </p:txBody>
      </p:sp>
    </p:spTree>
    <p:extLst>
      <p:ext uri="{BB962C8B-B14F-4D97-AF65-F5344CB8AC3E}">
        <p14:creationId xmlns:p14="http://schemas.microsoft.com/office/powerpoint/2010/main" val="1782084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11B64-2BE7-AD56-80B4-DE7ABB08152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5157F7D-232B-9476-F8A5-ED6C399247B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854E44F-AE01-E54C-7599-BF2B400C64A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63865C9-C1F1-A28F-4766-0B45C03F4541}"/>
              </a:ext>
            </a:extLst>
          </p:cNvPr>
          <p:cNvSpPr>
            <a:spLocks noGrp="1"/>
          </p:cNvSpPr>
          <p:nvPr>
            <p:ph type="sldNum" sz="quarter" idx="5"/>
          </p:nvPr>
        </p:nvSpPr>
        <p:spPr/>
        <p:txBody>
          <a:bodyPr/>
          <a:lstStyle/>
          <a:p>
            <a:fld id="{56935DC4-741E-412D-89C7-6D80FFEE1227}" type="slidenum">
              <a:rPr lang="zh-CN" altLang="en-US" smtClean="0"/>
              <a:t>12</a:t>
            </a:fld>
            <a:endParaRPr lang="zh-CN" altLang="en-US"/>
          </a:p>
        </p:txBody>
      </p:sp>
    </p:spTree>
    <p:extLst>
      <p:ext uri="{BB962C8B-B14F-4D97-AF65-F5344CB8AC3E}">
        <p14:creationId xmlns:p14="http://schemas.microsoft.com/office/powerpoint/2010/main" val="250167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B1C4C3-915A-1110-912F-44F4070A5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C765936-F1A9-ED44-4B5A-B9E2D50467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50E344F-7C0F-4BE3-D680-39FBF4555245}"/>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5" name="页脚占位符 4">
            <a:extLst>
              <a:ext uri="{FF2B5EF4-FFF2-40B4-BE49-F238E27FC236}">
                <a16:creationId xmlns:a16="http://schemas.microsoft.com/office/drawing/2014/main" id="{A3A0C621-3168-2E42-B09E-843D1AEFD3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DDA8A4-2F91-52C3-4C56-40DE5F895831}"/>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114064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D07A46-832F-9E44-B76D-5AD4F0A9907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AB816EA-4D4E-F19E-F70C-7033D875682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54F125C-1486-F130-9FF3-7DADEE300AF0}"/>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5" name="页脚占位符 4">
            <a:extLst>
              <a:ext uri="{FF2B5EF4-FFF2-40B4-BE49-F238E27FC236}">
                <a16:creationId xmlns:a16="http://schemas.microsoft.com/office/drawing/2014/main" id="{7D16FE2F-9207-7FAE-1BC3-DD73CBC039D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4B4B0EF-02DD-5DC5-E6B0-BFDEC3155713}"/>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332995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F0636C-3CF6-BCF3-0A24-6DAC8F3CBE6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97F212E-F016-9512-FD63-1DA2EAD613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4E7F081-04DF-471A-69DD-69AE82F8BBDE}"/>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5" name="页脚占位符 4">
            <a:extLst>
              <a:ext uri="{FF2B5EF4-FFF2-40B4-BE49-F238E27FC236}">
                <a16:creationId xmlns:a16="http://schemas.microsoft.com/office/drawing/2014/main" id="{92298475-725F-695D-AD23-3DCF09F323D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074D57C-3205-FF39-FFB9-4766C4E80CD3}"/>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3157915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985030-50EB-9DFC-028D-90692B21965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FAC5250-09B3-BC8E-243C-65361224CD7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EEFA8AC-B00C-C5D5-4DC6-7D5CC028057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F58C14C-E545-5C6F-B20D-CBB69B8A8768}"/>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6" name="页脚占位符 5">
            <a:extLst>
              <a:ext uri="{FF2B5EF4-FFF2-40B4-BE49-F238E27FC236}">
                <a16:creationId xmlns:a16="http://schemas.microsoft.com/office/drawing/2014/main" id="{6E9C5048-C448-A424-225B-D8EB349F0FD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0A0D88F-F0AF-583F-E928-1C6E2A183977}"/>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101388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740FBC-37D0-C96A-E3C1-64D776DE2A0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6674954-6C62-EFE0-1004-2EAD664EE7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F59847B-EC1F-94B3-A1AE-50C0B5CDA7D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C92BF075-AF6C-76A6-93F8-E686CA4DC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EF26242-B236-2ED1-8EE1-D77CB2D9D3B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EC6F12E-9AAD-51C1-28DD-5BEF59D86465}"/>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8" name="页脚占位符 7">
            <a:extLst>
              <a:ext uri="{FF2B5EF4-FFF2-40B4-BE49-F238E27FC236}">
                <a16:creationId xmlns:a16="http://schemas.microsoft.com/office/drawing/2014/main" id="{AA2FBDF2-A922-D792-F3E0-35D7DF7B216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1BAEFC3-4D49-2F90-7175-A34FF088582F}"/>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1142265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32F722-78A1-5B21-7412-E2D5E1501F6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4EA077E-0401-89B4-F118-99E2ED66A105}"/>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4" name="页脚占位符 3">
            <a:extLst>
              <a:ext uri="{FF2B5EF4-FFF2-40B4-BE49-F238E27FC236}">
                <a16:creationId xmlns:a16="http://schemas.microsoft.com/office/drawing/2014/main" id="{FD284CC4-7378-83CB-57C7-4228AAAAB86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EE3F4DD-D6E0-12D5-27B4-1BD1231A0185}"/>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1900581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D4D3811-D2E2-115E-061F-638BAE4873B3}"/>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3" name="页脚占位符 2">
            <a:extLst>
              <a:ext uri="{FF2B5EF4-FFF2-40B4-BE49-F238E27FC236}">
                <a16:creationId xmlns:a16="http://schemas.microsoft.com/office/drawing/2014/main" id="{D9C03C99-0EBE-CEE2-CC41-F6E8C15121E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97BF7F9-550E-CABC-FDAF-8913122E3A42}"/>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4217516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A310C0-F7F5-48F7-1FBC-F0DCAD37584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43E2059-E6E0-EA76-56AD-72F056AD9E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BCBACD8-345F-CEFE-3079-EEC0924E8F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90D75C4-4605-A5E3-6875-027C447DF9CC}"/>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6" name="页脚占位符 5">
            <a:extLst>
              <a:ext uri="{FF2B5EF4-FFF2-40B4-BE49-F238E27FC236}">
                <a16:creationId xmlns:a16="http://schemas.microsoft.com/office/drawing/2014/main" id="{6F838BC8-6780-1664-CCC3-D5B87159E19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F83CF1-885C-11D2-D6F1-67D3F31E3D0B}"/>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540483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1B71EE-4A75-A24D-ACF5-AC21533C17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7D2F570-2749-8123-6853-E087EC370D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FF2C470-63F2-1CAE-AFF9-7723E327C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89BCC00-65D8-6ED3-D066-EACC9D46E9CD}"/>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6" name="页脚占位符 5">
            <a:extLst>
              <a:ext uri="{FF2B5EF4-FFF2-40B4-BE49-F238E27FC236}">
                <a16:creationId xmlns:a16="http://schemas.microsoft.com/office/drawing/2014/main" id="{185FB746-0DBE-7A57-DE92-499D643D242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B7DCB5-1261-A6B8-9F46-0B7F62A0903B}"/>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2696215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EA6B73-0157-3408-BEF8-0908C2F6A51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522883C-F3C6-ABA3-BB48-1402E5A0F3B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0C980DC-1256-523E-18D8-D7320D5E90A4}"/>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5" name="页脚占位符 4">
            <a:extLst>
              <a:ext uri="{FF2B5EF4-FFF2-40B4-BE49-F238E27FC236}">
                <a16:creationId xmlns:a16="http://schemas.microsoft.com/office/drawing/2014/main" id="{3FFF5A02-ECDC-A682-A93E-6F0875268BB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0535F28-24AA-8498-5C67-917D2EC5822D}"/>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415804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3E01AA4-3AA9-44DE-BC72-B3600038C3F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08A225C-44BD-9D29-7384-94A2A5F3AE7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EA5D1F4-73DD-F5AB-AD99-6D777A95963E}"/>
              </a:ext>
            </a:extLst>
          </p:cNvPr>
          <p:cNvSpPr>
            <a:spLocks noGrp="1"/>
          </p:cNvSpPr>
          <p:nvPr>
            <p:ph type="dt" sz="half" idx="10"/>
          </p:nvPr>
        </p:nvSpPr>
        <p:spPr/>
        <p:txBody>
          <a:bodyPr/>
          <a:lstStyle/>
          <a:p>
            <a:fld id="{21915062-18B6-4480-BEC5-95874D6AEE76}" type="datetimeFigureOut">
              <a:rPr lang="zh-CN" altLang="en-US" smtClean="0"/>
              <a:t>2026/11/3</a:t>
            </a:fld>
            <a:endParaRPr lang="zh-CN" altLang="en-US"/>
          </a:p>
        </p:txBody>
      </p:sp>
      <p:sp>
        <p:nvSpPr>
          <p:cNvPr id="5" name="页脚占位符 4">
            <a:extLst>
              <a:ext uri="{FF2B5EF4-FFF2-40B4-BE49-F238E27FC236}">
                <a16:creationId xmlns:a16="http://schemas.microsoft.com/office/drawing/2014/main" id="{D54BD6C7-A9AA-C78B-58B6-4AC764F988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B045A9D-D64A-A5DC-1DF5-DFD648672101}"/>
              </a:ext>
            </a:extLst>
          </p:cNvPr>
          <p:cNvSpPr>
            <a:spLocks noGrp="1"/>
          </p:cNvSpPr>
          <p:nvPr>
            <p:ph type="sldNum" sz="quarter" idx="12"/>
          </p:nvPr>
        </p:nvSpPr>
        <p:spPr/>
        <p:txBody>
          <a:body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1129316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pic>
        <p:nvPicPr>
          <p:cNvPr id="2" name="Picture 1" descr="image.jpg"/>
          <p:cNvPicPr>
            <a:picLocks noChangeAspect="1"/>
          </p:cNvPicPr>
          <p:nvPr userDrawn="1"/>
        </p:nvPicPr>
        <p:blipFill>
          <a:blip r:embed="rId2"/>
          <a:stretch>
            <a:fillRect/>
          </a:stretch>
        </p:blipFill>
        <p:spPr>
          <a:xfrm>
            <a:off x="0" y="0"/>
            <a:ext cx="12191999" cy="6858000"/>
          </a:xfrm>
          <a:prstGeom prst="rect">
            <a:avLst/>
          </a:prstGeom>
        </p:spPr>
      </p:pic>
      <p:sp>
        <p:nvSpPr>
          <p:cNvPr id="9" name="圆角矩形 8"/>
          <p:cNvSpPr/>
          <p:nvPr userDrawn="1"/>
        </p:nvSpPr>
        <p:spPr>
          <a:xfrm>
            <a:off x="45720" y="46990"/>
            <a:ext cx="12096000" cy="6764655"/>
          </a:xfrm>
          <a:prstGeom prst="roundRect">
            <a:avLst>
              <a:gd name="adj" fmla="val 0"/>
            </a:avLst>
          </a:prstGeom>
          <a:solidFill>
            <a:srgbClr val="F4F5F4">
              <a:alpha val="97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71517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DA43FA6-C892-4521-E183-C6F04D7CF1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8B39AE7-C210-656E-67AC-AD92A7C5AB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DCD64B9-D73F-965F-D08E-32E8098F7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915062-18B6-4480-BEC5-95874D6AEE76}" type="datetimeFigureOut">
              <a:rPr lang="zh-CN" altLang="en-US" smtClean="0"/>
              <a:t>2026/11/3</a:t>
            </a:fld>
            <a:endParaRPr lang="zh-CN" altLang="en-US"/>
          </a:p>
        </p:txBody>
      </p:sp>
      <p:sp>
        <p:nvSpPr>
          <p:cNvPr id="5" name="页脚占位符 4">
            <a:extLst>
              <a:ext uri="{FF2B5EF4-FFF2-40B4-BE49-F238E27FC236}">
                <a16:creationId xmlns:a16="http://schemas.microsoft.com/office/drawing/2014/main" id="{656401FE-56DA-D380-6D8D-5C557CA566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29C65323-04AC-F8E1-5709-04AF4A7006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D73E7B-E403-466A-9230-A733F8CA338A}" type="slidenum">
              <a:rPr lang="zh-CN" altLang="en-US" smtClean="0"/>
              <a:t>‹#›</a:t>
            </a:fld>
            <a:endParaRPr lang="zh-CN" altLang="en-US"/>
          </a:p>
        </p:txBody>
      </p:sp>
    </p:spTree>
    <p:extLst>
      <p:ext uri="{BB962C8B-B14F-4D97-AF65-F5344CB8AC3E}">
        <p14:creationId xmlns:p14="http://schemas.microsoft.com/office/powerpoint/2010/main" val="2246096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0AF0ECB9-FCA9-EE3D-7395-74CF73281FF2}"/>
              </a:ext>
            </a:extLst>
          </p:cNvPr>
          <p:cNvSpPr txBox="1">
            <a:spLocks/>
          </p:cNvSpPr>
          <p:nvPr/>
        </p:nvSpPr>
        <p:spPr>
          <a:xfrm>
            <a:off x="87925" y="2453888"/>
            <a:ext cx="16567446" cy="105204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zh-CN" altLang="zh-CN" sz="6600" b="1" dirty="0">
                <a:latin typeface="+mn-lt"/>
              </a:rPr>
            </a:br>
            <a:r>
              <a:rPr lang="zh-CN" altLang="zh-CN" sz="6600" b="1" dirty="0">
                <a:latin typeface="+mn-lt"/>
              </a:rPr>
              <a:t>CONSIDERACIÓN DE COMPRA</a:t>
            </a:r>
            <a:r>
              <a:rPr lang="en-US" altLang="zh-CN" sz="6600" b="1" dirty="0">
                <a:latin typeface="+mn-lt"/>
              </a:rPr>
              <a:t> </a:t>
            </a:r>
          </a:p>
        </p:txBody>
      </p:sp>
      <p:sp>
        <p:nvSpPr>
          <p:cNvPr id="10" name="文本框 9">
            <a:extLst>
              <a:ext uri="{FF2B5EF4-FFF2-40B4-BE49-F238E27FC236}">
                <a16:creationId xmlns:a16="http://schemas.microsoft.com/office/drawing/2014/main" id="{DE6D4ACD-6627-44B1-F23C-70BD2124C763}"/>
              </a:ext>
            </a:extLst>
          </p:cNvPr>
          <p:cNvSpPr txBox="1"/>
          <p:nvPr/>
        </p:nvSpPr>
        <p:spPr>
          <a:xfrm>
            <a:off x="198537" y="1747420"/>
            <a:ext cx="3882470" cy="830997"/>
          </a:xfrm>
          <a:prstGeom prst="rect">
            <a:avLst/>
          </a:prstGeom>
          <a:noFill/>
        </p:spPr>
        <p:txBody>
          <a:bodyPr wrap="square">
            <a:spAutoFit/>
          </a:bodyPr>
          <a:lstStyle/>
          <a:p>
            <a:r>
              <a:rPr lang="zh-CN" altLang="zh-CN" sz="1600" dirty="0"/>
              <a:t>PROPUESTA DE </a:t>
            </a:r>
            <a:endParaRPr lang="en-US" altLang="zh-CN" sz="1600" dirty="0"/>
          </a:p>
          <a:p>
            <a:r>
              <a:rPr lang="zh-CN" altLang="zh-CN" sz="1600" dirty="0"/>
              <a:t>COMUNICACIÓN DIGITALPREVIA </a:t>
            </a:r>
            <a:endParaRPr lang="en-US" altLang="zh-CN" sz="1600" dirty="0"/>
          </a:p>
          <a:p>
            <a:r>
              <a:rPr lang="zh-CN" altLang="zh-CN" sz="1600" dirty="0"/>
              <a:t>A SU ENTRADA EN ESPAÑA</a:t>
            </a:r>
            <a:endParaRPr lang="zh-CN" altLang="en-US" sz="1600" spc="-150" dirty="0">
              <a:latin typeface="+mn-lt"/>
              <a:ea typeface="苹方 常规" panose="020B0300000000000000" pitchFamily="34" charset="-122"/>
            </a:endParaRPr>
          </a:p>
        </p:txBody>
      </p:sp>
      <p:sp>
        <p:nvSpPr>
          <p:cNvPr id="12" name="文本框 11">
            <a:extLst>
              <a:ext uri="{FF2B5EF4-FFF2-40B4-BE49-F238E27FC236}">
                <a16:creationId xmlns:a16="http://schemas.microsoft.com/office/drawing/2014/main" id="{05C402D5-E365-07AD-BA44-FA25A163AC33}"/>
              </a:ext>
            </a:extLst>
          </p:cNvPr>
          <p:cNvSpPr txBox="1"/>
          <p:nvPr/>
        </p:nvSpPr>
        <p:spPr>
          <a:xfrm>
            <a:off x="-58616" y="-23282"/>
            <a:ext cx="9285293" cy="1107996"/>
          </a:xfrm>
          <a:prstGeom prst="rect">
            <a:avLst/>
          </a:prstGeom>
          <a:noFill/>
        </p:spPr>
        <p:txBody>
          <a:bodyPr wrap="square">
            <a:spAutoFit/>
          </a:bodyPr>
          <a:lstStyle/>
          <a:p>
            <a:r>
              <a:rPr lang="en-US" altLang="zh-CN" sz="6600" b="1" dirty="0">
                <a:latin typeface="+mn-lt"/>
              </a:rPr>
              <a:t> </a:t>
            </a:r>
            <a:r>
              <a:rPr lang="zh-CN" altLang="zh-CN" sz="6600" b="1" dirty="0">
                <a:latin typeface="+mn-lt"/>
              </a:rPr>
              <a:t>XIAOMI</a:t>
            </a:r>
            <a:r>
              <a:rPr lang="en-US" altLang="zh-CN" sz="6600" b="1" dirty="0">
                <a:latin typeface="+mn-lt"/>
              </a:rPr>
              <a:t> </a:t>
            </a:r>
            <a:r>
              <a:rPr lang="zh-CN" altLang="zh-CN" sz="6600" b="1" dirty="0"/>
              <a:t>AUTO</a:t>
            </a:r>
            <a:r>
              <a:rPr lang="zh-CN" altLang="zh-CN" sz="6600" b="1" dirty="0">
                <a:latin typeface="+mn-lt"/>
              </a:rPr>
              <a:t> </a:t>
            </a:r>
            <a:endParaRPr lang="zh-CN" altLang="en-US" sz="6600" dirty="0"/>
          </a:p>
        </p:txBody>
      </p:sp>
      <p:grpSp>
        <p:nvGrpSpPr>
          <p:cNvPr id="13" name="组合 12">
            <a:extLst>
              <a:ext uri="{FF2B5EF4-FFF2-40B4-BE49-F238E27FC236}">
                <a16:creationId xmlns:a16="http://schemas.microsoft.com/office/drawing/2014/main" id="{B8269B46-2F74-B7B9-8D79-4CD6EFDF2DA9}"/>
              </a:ext>
            </a:extLst>
          </p:cNvPr>
          <p:cNvGrpSpPr/>
          <p:nvPr/>
        </p:nvGrpSpPr>
        <p:grpSpPr>
          <a:xfrm>
            <a:off x="307238" y="6415355"/>
            <a:ext cx="12099192" cy="215444"/>
            <a:chOff x="742948" y="3105150"/>
            <a:chExt cx="12099192" cy="215444"/>
          </a:xfrm>
        </p:grpSpPr>
        <p:sp>
          <p:nvSpPr>
            <p:cNvPr id="14" name="文本框 13">
              <a:extLst>
                <a:ext uri="{FF2B5EF4-FFF2-40B4-BE49-F238E27FC236}">
                  <a16:creationId xmlns:a16="http://schemas.microsoft.com/office/drawing/2014/main" id="{D93EC20C-7ED2-27EB-C4B6-D81DD7D02A1C}"/>
                </a:ext>
              </a:extLst>
            </p:cNvPr>
            <p:cNvSpPr txBox="1"/>
            <p:nvPr/>
          </p:nvSpPr>
          <p:spPr>
            <a:xfrm>
              <a:off x="742948" y="3105150"/>
              <a:ext cx="1438831" cy="215444"/>
            </a:xfrm>
            <a:prstGeom prst="rect">
              <a:avLst/>
            </a:prstGeom>
            <a:noFill/>
          </p:spPr>
          <p:txBody>
            <a:bodyPr wrap="square" rtlCol="0">
              <a:spAutoFit/>
            </a:bodyPr>
            <a:lstStyle/>
            <a:p>
              <a:r>
                <a:rPr lang="zh-CN" altLang="zh-CN" sz="800" dirty="0"/>
                <a:t>MIEMBROS DEL GRUPO</a:t>
              </a:r>
              <a:endParaRPr lang="zh-CN" altLang="en-US" sz="800" b="1" dirty="0">
                <a:latin typeface="+mj-lt"/>
              </a:endParaRPr>
            </a:p>
          </p:txBody>
        </p:sp>
        <p:sp>
          <p:nvSpPr>
            <p:cNvPr id="15" name="文本框 14">
              <a:extLst>
                <a:ext uri="{FF2B5EF4-FFF2-40B4-BE49-F238E27FC236}">
                  <a16:creationId xmlns:a16="http://schemas.microsoft.com/office/drawing/2014/main" id="{5A58095D-1641-8643-3E4A-33A801059572}"/>
                </a:ext>
              </a:extLst>
            </p:cNvPr>
            <p:cNvSpPr txBox="1"/>
            <p:nvPr/>
          </p:nvSpPr>
          <p:spPr>
            <a:xfrm>
              <a:off x="9486903" y="3105150"/>
              <a:ext cx="990599" cy="215444"/>
            </a:xfrm>
            <a:prstGeom prst="rect">
              <a:avLst/>
            </a:prstGeom>
            <a:noFill/>
          </p:spPr>
          <p:txBody>
            <a:bodyPr wrap="square" rtlCol="0">
              <a:spAutoFit/>
            </a:bodyPr>
            <a:lstStyle/>
            <a:p>
              <a:r>
                <a:rPr lang="en-US" altLang="zh-CN" sz="800" dirty="0">
                  <a:solidFill>
                    <a:schemeClr val="bg2">
                      <a:lumMod val="50000"/>
                    </a:schemeClr>
                  </a:solidFill>
                </a:rPr>
                <a:t>YIJIAN ZHANG</a:t>
              </a:r>
              <a:endParaRPr lang="zh-CN" altLang="en-US" sz="800" dirty="0">
                <a:solidFill>
                  <a:schemeClr val="bg2">
                    <a:lumMod val="50000"/>
                  </a:schemeClr>
                </a:solidFill>
                <a:latin typeface="+mj-lt"/>
              </a:endParaRPr>
            </a:p>
          </p:txBody>
        </p:sp>
        <p:sp>
          <p:nvSpPr>
            <p:cNvPr id="16" name="文本框 15">
              <a:extLst>
                <a:ext uri="{FF2B5EF4-FFF2-40B4-BE49-F238E27FC236}">
                  <a16:creationId xmlns:a16="http://schemas.microsoft.com/office/drawing/2014/main" id="{A7F13A33-6427-A0DE-47C6-2BA1FB93B0CA}"/>
                </a:ext>
              </a:extLst>
            </p:cNvPr>
            <p:cNvSpPr txBox="1"/>
            <p:nvPr/>
          </p:nvSpPr>
          <p:spPr>
            <a:xfrm>
              <a:off x="11305440" y="3105150"/>
              <a:ext cx="1536700" cy="215444"/>
            </a:xfrm>
            <a:prstGeom prst="rect">
              <a:avLst/>
            </a:prstGeom>
            <a:noFill/>
          </p:spPr>
          <p:txBody>
            <a:bodyPr wrap="square" rtlCol="0">
              <a:spAutoFit/>
            </a:bodyPr>
            <a:lstStyle/>
            <a:p>
              <a:r>
                <a:rPr lang="en-US" altLang="zh-CN" sz="800" dirty="0">
                  <a:solidFill>
                    <a:schemeClr val="bg2">
                      <a:lumMod val="50000"/>
                    </a:schemeClr>
                  </a:solidFill>
                </a:rPr>
                <a:t>JIANLIANG ZHANG</a:t>
              </a:r>
              <a:endParaRPr lang="zh-CN" altLang="en-US" sz="800" dirty="0">
                <a:solidFill>
                  <a:schemeClr val="bg2">
                    <a:lumMod val="50000"/>
                  </a:schemeClr>
                </a:solidFill>
              </a:endParaRPr>
            </a:p>
          </p:txBody>
        </p:sp>
      </p:grpSp>
      <p:sp>
        <p:nvSpPr>
          <p:cNvPr id="18" name="文本框 17">
            <a:extLst>
              <a:ext uri="{FF2B5EF4-FFF2-40B4-BE49-F238E27FC236}">
                <a16:creationId xmlns:a16="http://schemas.microsoft.com/office/drawing/2014/main" id="{5CBAB944-650D-3C47-2AB0-03F0F1F09F59}"/>
              </a:ext>
            </a:extLst>
          </p:cNvPr>
          <p:cNvSpPr txBox="1"/>
          <p:nvPr/>
        </p:nvSpPr>
        <p:spPr>
          <a:xfrm>
            <a:off x="7004052" y="6432939"/>
            <a:ext cx="990598" cy="215444"/>
          </a:xfrm>
          <a:prstGeom prst="rect">
            <a:avLst/>
          </a:prstGeom>
          <a:noFill/>
        </p:spPr>
        <p:txBody>
          <a:bodyPr wrap="square" rtlCol="0">
            <a:spAutoFit/>
          </a:bodyPr>
          <a:lstStyle/>
          <a:p>
            <a:r>
              <a:rPr lang="en-US" altLang="zh-CN" sz="800" dirty="0">
                <a:solidFill>
                  <a:schemeClr val="bg2">
                    <a:lumMod val="50000"/>
                  </a:schemeClr>
                </a:solidFill>
              </a:rPr>
              <a:t>SAIJUN GUO</a:t>
            </a:r>
            <a:endParaRPr lang="zh-CN" altLang="en-US" sz="800" dirty="0">
              <a:solidFill>
                <a:schemeClr val="bg2">
                  <a:lumMod val="50000"/>
                </a:schemeClr>
              </a:solidFill>
            </a:endParaRPr>
          </a:p>
        </p:txBody>
      </p:sp>
      <p:sp>
        <p:nvSpPr>
          <p:cNvPr id="20" name="文本框 19">
            <a:extLst>
              <a:ext uri="{FF2B5EF4-FFF2-40B4-BE49-F238E27FC236}">
                <a16:creationId xmlns:a16="http://schemas.microsoft.com/office/drawing/2014/main" id="{5792AF79-E915-EB5F-1859-20678A00A28C}"/>
              </a:ext>
            </a:extLst>
          </p:cNvPr>
          <p:cNvSpPr txBox="1"/>
          <p:nvPr/>
        </p:nvSpPr>
        <p:spPr>
          <a:xfrm>
            <a:off x="2145634" y="789288"/>
            <a:ext cx="10565813" cy="1107996"/>
          </a:xfrm>
          <a:prstGeom prst="rect">
            <a:avLst/>
          </a:prstGeom>
          <a:noFill/>
        </p:spPr>
        <p:txBody>
          <a:bodyPr wrap="square">
            <a:spAutoFit/>
          </a:bodyPr>
          <a:lstStyle/>
          <a:p>
            <a:r>
              <a:rPr lang="zh-CN" altLang="zh-CN" sz="6600" b="1" dirty="0"/>
              <a:t>DEL INTERÉS</a:t>
            </a:r>
            <a:endParaRPr lang="zh-CN" altLang="en-US" sz="6600" b="1" dirty="0"/>
          </a:p>
        </p:txBody>
      </p:sp>
      <p:sp>
        <p:nvSpPr>
          <p:cNvPr id="3" name="文本框 2">
            <a:extLst>
              <a:ext uri="{FF2B5EF4-FFF2-40B4-BE49-F238E27FC236}">
                <a16:creationId xmlns:a16="http://schemas.microsoft.com/office/drawing/2014/main" id="{5EA124C4-89E7-CE50-8F9E-FE812403377B}"/>
              </a:ext>
            </a:extLst>
          </p:cNvPr>
          <p:cNvSpPr txBox="1"/>
          <p:nvPr/>
        </p:nvSpPr>
        <p:spPr>
          <a:xfrm>
            <a:off x="3930785" y="1574234"/>
            <a:ext cx="8490438" cy="1107996"/>
          </a:xfrm>
          <a:prstGeom prst="rect">
            <a:avLst/>
          </a:prstGeom>
          <a:noFill/>
        </p:spPr>
        <p:txBody>
          <a:bodyPr wrap="square">
            <a:spAutoFit/>
          </a:bodyPr>
          <a:lstStyle/>
          <a:p>
            <a:r>
              <a:rPr lang="zh-CN" altLang="zh-CN" sz="6600" b="1" dirty="0">
                <a:latin typeface="+mn-lt"/>
              </a:rPr>
              <a:t>TECNOLÓGICO A LA</a:t>
            </a:r>
            <a:endParaRPr lang="zh-CN" altLang="en-US" dirty="0"/>
          </a:p>
        </p:txBody>
      </p:sp>
    </p:spTree>
    <p:extLst>
      <p:ext uri="{BB962C8B-B14F-4D97-AF65-F5344CB8AC3E}">
        <p14:creationId xmlns:p14="http://schemas.microsoft.com/office/powerpoint/2010/main" val="3568595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TOGRAFÍA OFICIAL · XIAOMI SU7 · PLATA" descr="official_source.png"/>
          <p:cNvPicPr>
            <a:picLocks noChangeAspect="1"/>
          </p:cNvPicPr>
          <p:nvPr/>
        </p:nvPicPr>
        <p:blipFill>
          <a:blip r:embed="rId3"/>
          <a:srcRect l="10233" r="11086"/>
          <a:stretch>
            <a:fillRect/>
          </a:stretch>
        </p:blipFill>
        <p:spPr>
          <a:xfrm>
            <a:off x="5285550" y="0"/>
            <a:ext cx="6906767" cy="6858000"/>
          </a:xfrm>
          <a:prstGeom prst="rect">
            <a:avLst/>
          </a:prstGeom>
        </p:spPr>
      </p:pic>
      <p:sp>
        <p:nvSpPr>
          <p:cNvPr id="22" name="TextBox 21"/>
          <p:cNvSpPr txBox="1"/>
          <p:nvPr/>
        </p:nvSpPr>
        <p:spPr>
          <a:xfrm>
            <a:off x="9555798" y="393192"/>
            <a:ext cx="2240280" cy="156210"/>
          </a:xfrm>
          <a:prstGeom prst="rect">
            <a:avLst/>
          </a:prstGeom>
          <a:noFill/>
        </p:spPr>
        <p:txBody>
          <a:bodyPr wrap="square" lIns="0" tIns="0" rIns="0" bIns="0">
            <a:spAutoFit/>
          </a:bodyPr>
          <a:lstStyle/>
          <a:p>
            <a:pPr algn="r" defTabSz="457200">
              <a:lnSpc>
                <a:spcPct val="100000"/>
              </a:lnSpc>
              <a:spcBef>
                <a:spcPts val="0"/>
              </a:spcBef>
              <a:spcAft>
                <a:spcPts val="0"/>
              </a:spcAft>
            </a:pPr>
            <a:r>
              <a:rPr sz="1020" b="1" i="0">
                <a:solidFill>
                  <a:srgbClr val="FFFFFF"/>
                </a:solidFill>
                <a:latin typeface="Aptos"/>
              </a:rPr>
              <a:t>XIAOMI AUTO / ESPAÑA</a:t>
            </a:r>
          </a:p>
        </p:txBody>
      </p:sp>
      <p:sp>
        <p:nvSpPr>
          <p:cNvPr id="23" name="Rectangle 3"/>
          <p:cNvSpPr/>
          <p:nvPr/>
        </p:nvSpPr>
        <p:spPr>
          <a:xfrm>
            <a:off x="612648" y="244602"/>
            <a:ext cx="50292" cy="292608"/>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4"/>
          <p:cNvSpPr txBox="1"/>
          <p:nvPr/>
        </p:nvSpPr>
        <p:spPr>
          <a:xfrm>
            <a:off x="777240" y="290322"/>
            <a:ext cx="4343400" cy="228600"/>
          </a:xfrm>
          <a:prstGeom prst="rect">
            <a:avLst/>
          </a:prstGeom>
          <a:noFill/>
        </p:spPr>
        <p:txBody>
          <a:bodyPr wrap="square" lIns="0" tIns="0" rIns="0" bIns="0">
            <a:spAutoFit/>
          </a:bodyPr>
          <a:lstStyle/>
          <a:p>
            <a:pPr>
              <a:lnSpc>
                <a:spcPct val="100000"/>
              </a:lnSpc>
              <a:spcBef>
                <a:spcPts val="0"/>
              </a:spcBef>
              <a:spcAft>
                <a:spcPts val="0"/>
              </a:spcAft>
            </a:pPr>
            <a:r>
              <a:rPr sz="1070" b="1" i="0">
                <a:solidFill>
                  <a:srgbClr val="657486"/>
                </a:solidFill>
                <a:latin typeface="Aptos"/>
              </a:rPr>
              <a:t>P02 / DEFINICIÓN DEL PROYECTO</a:t>
            </a:r>
          </a:p>
        </p:txBody>
      </p:sp>
      <p:sp>
        <p:nvSpPr>
          <p:cNvPr id="25" name="TextBox 5"/>
          <p:cNvSpPr txBox="1"/>
          <p:nvPr/>
        </p:nvSpPr>
        <p:spPr>
          <a:xfrm>
            <a:off x="658368" y="744093"/>
            <a:ext cx="4498848" cy="704088"/>
          </a:xfrm>
          <a:prstGeom prst="rect">
            <a:avLst/>
          </a:prstGeom>
          <a:noFill/>
        </p:spPr>
        <p:txBody>
          <a:bodyPr wrap="square" lIns="0" tIns="0" rIns="0" bIns="0">
            <a:spAutoFit/>
          </a:bodyPr>
          <a:lstStyle/>
          <a:p>
            <a:pPr>
              <a:lnSpc>
                <a:spcPct val="100000"/>
              </a:lnSpc>
              <a:spcBef>
                <a:spcPts val="0"/>
              </a:spcBef>
              <a:spcAft>
                <a:spcPts val="0"/>
              </a:spcAft>
            </a:pPr>
            <a:r>
              <a:rPr sz="4000" b="1" i="0">
                <a:solidFill>
                  <a:srgbClr val="1B2733"/>
                </a:solidFill>
                <a:latin typeface="Aptos Display"/>
              </a:rPr>
              <a:t>XIAOMI AUTO</a:t>
            </a:r>
          </a:p>
        </p:txBody>
      </p:sp>
      <p:sp>
        <p:nvSpPr>
          <p:cNvPr id="26" name="TextBox 6"/>
          <p:cNvSpPr txBox="1"/>
          <p:nvPr/>
        </p:nvSpPr>
        <p:spPr>
          <a:xfrm>
            <a:off x="658368" y="1448181"/>
            <a:ext cx="4498848" cy="704088"/>
          </a:xfrm>
          <a:prstGeom prst="rect">
            <a:avLst/>
          </a:prstGeom>
          <a:noFill/>
        </p:spPr>
        <p:txBody>
          <a:bodyPr wrap="square" lIns="0" tIns="0" rIns="0" bIns="0">
            <a:spAutoFit/>
          </a:bodyPr>
          <a:lstStyle/>
          <a:p>
            <a:pPr>
              <a:lnSpc>
                <a:spcPct val="100000"/>
              </a:lnSpc>
              <a:spcBef>
                <a:spcPts val="0"/>
              </a:spcBef>
              <a:spcAft>
                <a:spcPts val="0"/>
              </a:spcAft>
            </a:pPr>
            <a:r>
              <a:rPr sz="3100" b="1" i="0">
                <a:solidFill>
                  <a:srgbClr val="1B2733"/>
                </a:solidFill>
                <a:latin typeface="Aptos Display"/>
              </a:rPr>
              <a:t>EL PUNTO DE PARTIDA</a:t>
            </a:r>
          </a:p>
        </p:txBody>
      </p:sp>
      <p:sp>
        <p:nvSpPr>
          <p:cNvPr id="27" name="TextBox 7"/>
          <p:cNvSpPr txBox="1"/>
          <p:nvPr/>
        </p:nvSpPr>
        <p:spPr>
          <a:xfrm>
            <a:off x="694944" y="2055114"/>
            <a:ext cx="4389120" cy="594360"/>
          </a:xfrm>
          <a:prstGeom prst="rect">
            <a:avLst/>
          </a:prstGeom>
          <a:noFill/>
        </p:spPr>
        <p:txBody>
          <a:bodyPr wrap="square" lIns="0" tIns="0" rIns="0" bIns="0">
            <a:spAutoFit/>
          </a:bodyPr>
          <a:lstStyle/>
          <a:p>
            <a:pPr>
              <a:lnSpc>
                <a:spcPct val="109000"/>
              </a:lnSpc>
              <a:spcBef>
                <a:spcPts val="0"/>
              </a:spcBef>
              <a:spcAft>
                <a:spcPts val="0"/>
              </a:spcAft>
            </a:pPr>
            <a:r>
              <a:rPr sz="1620" b="0" i="1">
                <a:solidFill>
                  <a:srgbClr val="657486"/>
                </a:solidFill>
                <a:latin typeface="Aptos"/>
              </a:rPr>
              <a:t>Un proyecto de comunicación digital ante una posible entrada en el mercado español.</a:t>
            </a:r>
          </a:p>
        </p:txBody>
      </p:sp>
      <p:sp>
        <p:nvSpPr>
          <p:cNvPr id="28" name="Rectangle 8"/>
          <p:cNvSpPr/>
          <p:nvPr/>
        </p:nvSpPr>
        <p:spPr>
          <a:xfrm>
            <a:off x="694944" y="2676906"/>
            <a:ext cx="4334256"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9"/>
          <p:cNvSpPr txBox="1"/>
          <p:nvPr/>
        </p:nvSpPr>
        <p:spPr>
          <a:xfrm>
            <a:off x="694944" y="2804922"/>
            <a:ext cx="1901952" cy="201168"/>
          </a:xfrm>
          <a:prstGeom prst="rect">
            <a:avLst/>
          </a:prstGeom>
          <a:noFill/>
        </p:spPr>
        <p:txBody>
          <a:bodyPr wrap="square" lIns="0" tIns="0" rIns="0" bIns="0">
            <a:spAutoFit/>
          </a:bodyPr>
          <a:lstStyle/>
          <a:p>
            <a:pPr>
              <a:lnSpc>
                <a:spcPct val="110000"/>
              </a:lnSpc>
              <a:spcBef>
                <a:spcPts val="0"/>
              </a:spcBef>
              <a:spcAft>
                <a:spcPts val="0"/>
              </a:spcAft>
            </a:pPr>
            <a:r>
              <a:rPr sz="1020" b="1" i="0">
                <a:solidFill>
                  <a:srgbClr val="657486"/>
                </a:solidFill>
                <a:latin typeface="Aptos"/>
              </a:rPr>
              <a:t>MARCA</a:t>
            </a:r>
          </a:p>
        </p:txBody>
      </p:sp>
      <p:sp>
        <p:nvSpPr>
          <p:cNvPr id="30" name="TextBox 10"/>
          <p:cNvSpPr txBox="1"/>
          <p:nvPr/>
        </p:nvSpPr>
        <p:spPr>
          <a:xfrm>
            <a:off x="694944" y="3024377"/>
            <a:ext cx="1965960" cy="548640"/>
          </a:xfrm>
          <a:prstGeom prst="rect">
            <a:avLst/>
          </a:prstGeom>
          <a:noFill/>
        </p:spPr>
        <p:txBody>
          <a:bodyPr wrap="square" lIns="0" tIns="0" rIns="0" bIns="0">
            <a:spAutoFit/>
          </a:bodyPr>
          <a:lstStyle/>
          <a:p>
            <a:pPr>
              <a:lnSpc>
                <a:spcPct val="110000"/>
              </a:lnSpc>
              <a:spcBef>
                <a:spcPts val="0"/>
              </a:spcBef>
              <a:spcAft>
                <a:spcPts val="0"/>
              </a:spcAft>
            </a:pPr>
            <a:r>
              <a:rPr sz="1350" b="1" i="0">
                <a:solidFill>
                  <a:srgbClr val="1B2733"/>
                </a:solidFill>
                <a:latin typeface="Aptos"/>
              </a:rPr>
              <a:t>Xiaomi Auto</a:t>
            </a:r>
            <a:br>
              <a:rPr sz="1350" b="1" i="0">
                <a:solidFill>
                  <a:srgbClr val="1B2733"/>
                </a:solidFill>
                <a:latin typeface="Aptos"/>
              </a:rPr>
            </a:br>
            <a:r>
              <a:rPr sz="1250" b="0" i="0">
                <a:solidFill>
                  <a:srgbClr val="1B2733"/>
                </a:solidFill>
                <a:latin typeface="Aptos"/>
              </a:rPr>
              <a:t>Marca automovilística de Xiaomi.</a:t>
            </a:r>
          </a:p>
        </p:txBody>
      </p:sp>
      <p:sp>
        <p:nvSpPr>
          <p:cNvPr id="31" name="TextBox 11"/>
          <p:cNvSpPr txBox="1"/>
          <p:nvPr/>
        </p:nvSpPr>
        <p:spPr>
          <a:xfrm>
            <a:off x="2825496" y="2804922"/>
            <a:ext cx="2194560" cy="201168"/>
          </a:xfrm>
          <a:prstGeom prst="rect">
            <a:avLst/>
          </a:prstGeom>
          <a:noFill/>
        </p:spPr>
        <p:txBody>
          <a:bodyPr wrap="square" lIns="0" tIns="0" rIns="0" bIns="0">
            <a:spAutoFit/>
          </a:bodyPr>
          <a:lstStyle/>
          <a:p>
            <a:pPr>
              <a:lnSpc>
                <a:spcPct val="110000"/>
              </a:lnSpc>
              <a:spcBef>
                <a:spcPts val="0"/>
              </a:spcBef>
              <a:spcAft>
                <a:spcPts val="0"/>
              </a:spcAft>
            </a:pPr>
            <a:r>
              <a:rPr sz="1020" b="1" i="0">
                <a:solidFill>
                  <a:srgbClr val="657486"/>
                </a:solidFill>
                <a:latin typeface="Aptos"/>
              </a:rPr>
              <a:t>PRODUCTO DE REFERENCIA</a:t>
            </a:r>
          </a:p>
        </p:txBody>
      </p:sp>
      <p:sp>
        <p:nvSpPr>
          <p:cNvPr id="32" name="TextBox 12"/>
          <p:cNvSpPr txBox="1"/>
          <p:nvPr/>
        </p:nvSpPr>
        <p:spPr>
          <a:xfrm>
            <a:off x="2825496" y="3024377"/>
            <a:ext cx="2221992" cy="548640"/>
          </a:xfrm>
          <a:prstGeom prst="rect">
            <a:avLst/>
          </a:prstGeom>
          <a:noFill/>
        </p:spPr>
        <p:txBody>
          <a:bodyPr wrap="square" lIns="0" tIns="0" rIns="0" bIns="0">
            <a:spAutoFit/>
          </a:bodyPr>
          <a:lstStyle/>
          <a:p>
            <a:pPr>
              <a:lnSpc>
                <a:spcPct val="110000"/>
              </a:lnSpc>
              <a:spcBef>
                <a:spcPts val="0"/>
              </a:spcBef>
              <a:spcAft>
                <a:spcPts val="0"/>
              </a:spcAft>
            </a:pPr>
            <a:r>
              <a:rPr sz="1350" b="1" i="0">
                <a:solidFill>
                  <a:srgbClr val="1B2733"/>
                </a:solidFill>
                <a:latin typeface="Aptos"/>
              </a:rPr>
              <a:t>Xiaomi SU7</a:t>
            </a:r>
            <a:br>
              <a:rPr sz="1350" b="1" i="0">
                <a:solidFill>
                  <a:srgbClr val="1B2733"/>
                </a:solidFill>
                <a:latin typeface="Aptos"/>
              </a:rPr>
            </a:br>
            <a:r>
              <a:rPr sz="1350" b="0" i="0">
                <a:solidFill>
                  <a:srgbClr val="1B2733"/>
                </a:solidFill>
                <a:latin typeface="Aptos"/>
              </a:rPr>
              <a:t>Berlina 100 % eléctrica.</a:t>
            </a:r>
          </a:p>
        </p:txBody>
      </p:sp>
      <p:sp>
        <p:nvSpPr>
          <p:cNvPr id="33" name="TextBox 13"/>
          <p:cNvSpPr txBox="1"/>
          <p:nvPr/>
        </p:nvSpPr>
        <p:spPr>
          <a:xfrm>
            <a:off x="694944" y="3682746"/>
            <a:ext cx="1947672" cy="201168"/>
          </a:xfrm>
          <a:prstGeom prst="rect">
            <a:avLst/>
          </a:prstGeom>
          <a:noFill/>
        </p:spPr>
        <p:txBody>
          <a:bodyPr wrap="square" lIns="0" tIns="0" rIns="0" bIns="0">
            <a:spAutoFit/>
          </a:bodyPr>
          <a:lstStyle/>
          <a:p>
            <a:pPr>
              <a:lnSpc>
                <a:spcPct val="110000"/>
              </a:lnSpc>
              <a:spcBef>
                <a:spcPts val="0"/>
              </a:spcBef>
              <a:spcAft>
                <a:spcPts val="0"/>
              </a:spcAft>
            </a:pPr>
            <a:r>
              <a:rPr sz="1020" b="1" i="0">
                <a:solidFill>
                  <a:srgbClr val="657486"/>
                </a:solidFill>
                <a:latin typeface="Aptos"/>
              </a:rPr>
              <a:t>MERCADO</a:t>
            </a:r>
          </a:p>
        </p:txBody>
      </p:sp>
      <p:sp>
        <p:nvSpPr>
          <p:cNvPr id="34" name="TextBox 14"/>
          <p:cNvSpPr txBox="1"/>
          <p:nvPr/>
        </p:nvSpPr>
        <p:spPr>
          <a:xfrm>
            <a:off x="694944" y="3911346"/>
            <a:ext cx="1947672" cy="228600"/>
          </a:xfrm>
          <a:prstGeom prst="rect">
            <a:avLst/>
          </a:prstGeom>
          <a:noFill/>
        </p:spPr>
        <p:txBody>
          <a:bodyPr wrap="square" lIns="0" tIns="0" rIns="0" bIns="0">
            <a:spAutoFit/>
          </a:bodyPr>
          <a:lstStyle/>
          <a:p>
            <a:pPr>
              <a:lnSpc>
                <a:spcPct val="110000"/>
              </a:lnSpc>
              <a:spcBef>
                <a:spcPts val="0"/>
              </a:spcBef>
              <a:spcAft>
                <a:spcPts val="0"/>
              </a:spcAft>
            </a:pPr>
            <a:r>
              <a:rPr sz="1400" b="1" i="0">
                <a:solidFill>
                  <a:srgbClr val="1B2733"/>
                </a:solidFill>
                <a:latin typeface="Aptos"/>
              </a:rPr>
              <a:t>España</a:t>
            </a:r>
          </a:p>
        </p:txBody>
      </p:sp>
      <p:sp>
        <p:nvSpPr>
          <p:cNvPr id="35" name="TextBox 15"/>
          <p:cNvSpPr txBox="1"/>
          <p:nvPr/>
        </p:nvSpPr>
        <p:spPr>
          <a:xfrm>
            <a:off x="2825496" y="3554730"/>
            <a:ext cx="2176272" cy="201168"/>
          </a:xfrm>
          <a:prstGeom prst="rect">
            <a:avLst/>
          </a:prstGeom>
          <a:noFill/>
        </p:spPr>
        <p:txBody>
          <a:bodyPr wrap="square" lIns="0" tIns="0" rIns="0" bIns="0">
            <a:spAutoFit/>
          </a:bodyPr>
          <a:lstStyle/>
          <a:p>
            <a:pPr>
              <a:lnSpc>
                <a:spcPct val="110000"/>
              </a:lnSpc>
              <a:spcBef>
                <a:spcPts val="0"/>
              </a:spcBef>
              <a:spcAft>
                <a:spcPts val="0"/>
              </a:spcAft>
            </a:pPr>
            <a:r>
              <a:rPr sz="1020" b="1" i="0">
                <a:solidFill>
                  <a:srgbClr val="657486"/>
                </a:solidFill>
                <a:latin typeface="Aptos"/>
              </a:rPr>
              <a:t>ESCENARIO</a:t>
            </a:r>
          </a:p>
        </p:txBody>
      </p:sp>
      <p:sp>
        <p:nvSpPr>
          <p:cNvPr id="36" name="TextBox 16"/>
          <p:cNvSpPr txBox="1"/>
          <p:nvPr/>
        </p:nvSpPr>
        <p:spPr>
          <a:xfrm>
            <a:off x="2825496" y="3705606"/>
            <a:ext cx="2185416" cy="530352"/>
          </a:xfrm>
          <a:prstGeom prst="rect">
            <a:avLst/>
          </a:prstGeom>
          <a:noFill/>
        </p:spPr>
        <p:txBody>
          <a:bodyPr wrap="square" lIns="0" tIns="0" rIns="0" bIns="0">
            <a:spAutoFit/>
          </a:bodyPr>
          <a:lstStyle/>
          <a:p>
            <a:pPr>
              <a:lnSpc>
                <a:spcPct val="108000"/>
              </a:lnSpc>
              <a:spcBef>
                <a:spcPts val="0"/>
              </a:spcBef>
              <a:spcAft>
                <a:spcPts val="0"/>
              </a:spcAft>
            </a:pPr>
            <a:r>
              <a:rPr sz="1280" b="0" i="0">
                <a:solidFill>
                  <a:srgbClr val="1B2733"/>
                </a:solidFill>
                <a:latin typeface="Aptos"/>
              </a:rPr>
              <a:t>Comunicación digital previa a una posible comercialización.</a:t>
            </a:r>
          </a:p>
        </p:txBody>
      </p:sp>
      <p:sp>
        <p:nvSpPr>
          <p:cNvPr id="37" name="Rectangle 17"/>
          <p:cNvSpPr/>
          <p:nvPr/>
        </p:nvSpPr>
        <p:spPr>
          <a:xfrm>
            <a:off x="694944" y="4185666"/>
            <a:ext cx="47548" cy="640080"/>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18"/>
          <p:cNvSpPr txBox="1"/>
          <p:nvPr/>
        </p:nvSpPr>
        <p:spPr>
          <a:xfrm>
            <a:off x="832104" y="4194810"/>
            <a:ext cx="4069080" cy="256032"/>
          </a:xfrm>
          <a:prstGeom prst="rect">
            <a:avLst/>
          </a:prstGeom>
          <a:noFill/>
        </p:spPr>
        <p:txBody>
          <a:bodyPr wrap="square" lIns="0" tIns="0" rIns="0" bIns="0">
            <a:spAutoFit/>
          </a:bodyPr>
          <a:lstStyle/>
          <a:p>
            <a:pPr>
              <a:lnSpc>
                <a:spcPct val="110000"/>
              </a:lnSpc>
              <a:spcBef>
                <a:spcPts val="0"/>
              </a:spcBef>
              <a:spcAft>
                <a:spcPts val="0"/>
              </a:spcAft>
            </a:pPr>
            <a:r>
              <a:rPr sz="1500" b="1" i="0">
                <a:solidFill>
                  <a:srgbClr val="FF6900"/>
                </a:solidFill>
                <a:latin typeface="Aptos"/>
              </a:rPr>
              <a:t>EUROPA 2027</a:t>
            </a:r>
          </a:p>
        </p:txBody>
      </p:sp>
      <p:sp>
        <p:nvSpPr>
          <p:cNvPr id="39" name="TextBox 19"/>
          <p:cNvSpPr txBox="1"/>
          <p:nvPr/>
        </p:nvSpPr>
        <p:spPr>
          <a:xfrm>
            <a:off x="832104" y="4450842"/>
            <a:ext cx="4087368" cy="411480"/>
          </a:xfrm>
          <a:prstGeom prst="rect">
            <a:avLst/>
          </a:prstGeom>
          <a:noFill/>
        </p:spPr>
        <p:txBody>
          <a:bodyPr wrap="square" lIns="0" tIns="0" rIns="0" bIns="0">
            <a:spAutoFit/>
          </a:bodyPr>
          <a:lstStyle/>
          <a:p>
            <a:pPr>
              <a:lnSpc>
                <a:spcPct val="109000"/>
              </a:lnSpc>
              <a:spcBef>
                <a:spcPts val="0"/>
              </a:spcBef>
              <a:spcAft>
                <a:spcPts val="0"/>
              </a:spcAft>
            </a:pPr>
            <a:r>
              <a:rPr sz="1080" b="0" i="0">
                <a:solidFill>
                  <a:srgbClr val="1B2733"/>
                </a:solidFill>
                <a:latin typeface="Aptos"/>
              </a:rPr>
              <a:t>Entrada europea prevista para 2027. Sin fecha de lanzamiento, modelos, precios ni red comercial confirmados para España a 31/10/2026.</a:t>
            </a:r>
          </a:p>
        </p:txBody>
      </p:sp>
      <p:sp>
        <p:nvSpPr>
          <p:cNvPr id="40" name="P02 · FOCO DEL PROYECTO · ENCABEZADO"/>
          <p:cNvSpPr txBox="1"/>
          <p:nvPr/>
        </p:nvSpPr>
        <p:spPr>
          <a:xfrm>
            <a:off x="694944" y="5698998"/>
            <a:ext cx="4370832" cy="182880"/>
          </a:xfrm>
          <a:prstGeom prst="rect">
            <a:avLst/>
          </a:prstGeom>
          <a:noFill/>
        </p:spPr>
        <p:txBody>
          <a:bodyPr wrap="square" lIns="0" tIns="0" rIns="0" bIns="0" anchor="t">
            <a:noAutofit/>
          </a:bodyPr>
          <a:lstStyle/>
          <a:p>
            <a:pPr>
              <a:lnSpc>
                <a:spcPct val="100000"/>
              </a:lnSpc>
              <a:spcBef>
                <a:spcPts val="0"/>
              </a:spcBef>
              <a:spcAft>
                <a:spcPts val="0"/>
              </a:spcAft>
            </a:pPr>
            <a:r>
              <a:rPr sz="1260" b="1">
                <a:solidFill>
                  <a:srgbClr val="FF6900"/>
                </a:solidFill>
                <a:latin typeface="Aptos"/>
              </a:rPr>
              <a:t>FOCO DEL PROYECTO</a:t>
            </a:r>
          </a:p>
        </p:txBody>
      </p:sp>
      <p:sp>
        <p:nvSpPr>
          <p:cNvPr id="41" name="P02 · FOCO DEL PROYECTO · PREGUNTA DE INVESTIGACIÓN"/>
          <p:cNvSpPr txBox="1"/>
          <p:nvPr/>
        </p:nvSpPr>
        <p:spPr>
          <a:xfrm>
            <a:off x="694944" y="5881878"/>
            <a:ext cx="4453128" cy="694944"/>
          </a:xfrm>
          <a:prstGeom prst="rect">
            <a:avLst/>
          </a:prstGeom>
          <a:noFill/>
        </p:spPr>
        <p:txBody>
          <a:bodyPr wrap="square" lIns="0" tIns="0" rIns="0" bIns="0" anchor="t">
            <a:noAutofit/>
          </a:bodyPr>
          <a:lstStyle/>
          <a:p>
            <a:pPr>
              <a:lnSpc>
                <a:spcPct val="101000"/>
              </a:lnSpc>
              <a:spcBef>
                <a:spcPts val="0"/>
              </a:spcBef>
              <a:spcAft>
                <a:spcPts val="0"/>
              </a:spcAft>
            </a:pPr>
            <a:r>
              <a:rPr sz="1085" b="0">
                <a:solidFill>
                  <a:srgbClr val="1B2733"/>
                </a:solidFill>
                <a:latin typeface="Aptos"/>
              </a:rPr>
              <a:t>Analizar cómo la comunicación digital puede dar a conocer Xiaomi Auto, explicar su propuesta, demostrar su capacidad automovilística, construir confianza y favorecer su entrada en el conjunto de consideración.</a:t>
            </a:r>
          </a:p>
        </p:txBody>
      </p:sp>
      <p:sp>
        <p:nvSpPr>
          <p:cNvPr id="42" name="文本框 41"/>
          <p:cNvSpPr txBox="1"/>
          <p:nvPr/>
        </p:nvSpPr>
        <p:spPr>
          <a:xfrm>
            <a:off x="694690" y="5181917"/>
            <a:ext cx="5080000" cy="405130"/>
          </a:xfrm>
          <a:prstGeom prst="rect">
            <a:avLst/>
          </a:prstGeom>
          <a:noFill/>
        </p:spPr>
        <p:txBody>
          <a:bodyPr wrap="square" lIns="0" tIns="0" rIns="0" bIns="0">
            <a:spAutoFit/>
          </a:bodyPr>
          <a:lstStyle/>
          <a:p>
            <a:pPr lvl="0" algn="l">
              <a:lnSpc>
                <a:spcPct val="110000"/>
              </a:lnSpc>
              <a:spcBef>
                <a:spcPts val="0"/>
              </a:spcBef>
              <a:spcAft>
                <a:spcPts val="0"/>
              </a:spcAft>
              <a:buClrTx/>
              <a:buSzTx/>
              <a:buFontTx/>
            </a:pPr>
            <a:r>
              <a:rPr sz="1200" b="1">
                <a:solidFill>
                  <a:srgbClr val="1B2733"/>
                </a:solidFill>
                <a:latin typeface="Aptos"/>
                <a:sym typeface="+mn-ea"/>
              </a:rPr>
              <a:t>DAR A CONOCER → EXPLICAR → DEMOSTRAR → GENERAR CONFIANZA → ENTRAR EN CONSIDERACIÓN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999" cy="6858000"/>
          </a:xfrm>
          <a:prstGeom prst="rect">
            <a:avLst/>
          </a:prstGeom>
        </p:spPr>
      </p:pic>
      <p:sp>
        <p:nvSpPr>
          <p:cNvPr id="9" name="圆角矩形 8"/>
          <p:cNvSpPr/>
          <p:nvPr/>
        </p:nvSpPr>
        <p:spPr>
          <a:xfrm>
            <a:off x="45720" y="46990"/>
            <a:ext cx="12096000" cy="6764655"/>
          </a:xfrm>
          <a:prstGeom prst="roundRect">
            <a:avLst>
              <a:gd name="adj" fmla="val 0"/>
            </a:avLst>
          </a:prstGeom>
          <a:solidFill>
            <a:srgbClr val="F4F5F4">
              <a:alpha val="97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6" name="Acento · pequeño marcador Xiaomi"/>
          <p:cNvSpPr/>
          <p:nvPr/>
        </p:nvSpPr>
        <p:spPr>
          <a:xfrm>
            <a:off x="521207" y="345643"/>
            <a:ext cx="58521" cy="288036"/>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ítulo · enfoque estratégico"/>
          <p:cNvSpPr txBox="1"/>
          <p:nvPr/>
        </p:nvSpPr>
        <p:spPr>
          <a:xfrm>
            <a:off x="704088" y="265176"/>
            <a:ext cx="10881360" cy="466344"/>
          </a:xfrm>
          <a:prstGeom prst="rect">
            <a:avLst/>
          </a:prstGeom>
          <a:noFill/>
        </p:spPr>
        <p:txBody>
          <a:bodyPr wrap="square" lIns="0" tIns="0" rIns="0" bIns="0" anchor="ctr">
            <a:noAutofit/>
          </a:bodyPr>
          <a:lstStyle/>
          <a:p>
            <a:pPr algn="l">
              <a:lnSpc>
                <a:spcPct val="100000"/>
              </a:lnSpc>
              <a:spcBef>
                <a:spcPts val="0"/>
              </a:spcBef>
              <a:spcAft>
                <a:spcPts val="0"/>
              </a:spcAft>
            </a:pPr>
            <a:r>
              <a:rPr sz="2930" b="1" i="0">
                <a:solidFill>
                  <a:srgbClr val="1B2730"/>
                </a:solidFill>
                <a:latin typeface="Aptos"/>
              </a:rPr>
              <a:t>ENFOQUE ESTRATÉGICO</a:t>
            </a:r>
          </a:p>
        </p:txBody>
      </p:sp>
      <p:sp>
        <p:nvSpPr>
          <p:cNvPr id="58" name="Pregunta principal del proyecto"/>
          <p:cNvSpPr txBox="1"/>
          <p:nvPr/>
        </p:nvSpPr>
        <p:spPr>
          <a:xfrm>
            <a:off x="566928" y="813816"/>
            <a:ext cx="11036808" cy="649224"/>
          </a:xfrm>
          <a:prstGeom prst="rect">
            <a:avLst/>
          </a:prstGeom>
          <a:noFill/>
        </p:spPr>
        <p:txBody>
          <a:bodyPr wrap="square" lIns="0" tIns="0" rIns="0" bIns="0" anchor="ctr">
            <a:noAutofit/>
          </a:bodyPr>
          <a:lstStyle/>
          <a:p>
            <a:pPr algn="l">
              <a:lnSpc>
                <a:spcPct val="108000"/>
              </a:lnSpc>
              <a:spcBef>
                <a:spcPts val="0"/>
              </a:spcBef>
              <a:spcAft>
                <a:spcPts val="0"/>
              </a:spcAft>
            </a:pPr>
            <a:r>
              <a:rPr sz="1960" b="1" i="0">
                <a:solidFill>
                  <a:srgbClr val="1B2730"/>
                </a:solidFill>
                <a:latin typeface="Aptos"/>
              </a:rPr>
              <a:t>¿Cómo debería preparar Xiaomi Auto su comunicación digital ante una posible entrada en el mercado español?</a:t>
            </a:r>
          </a:p>
        </p:txBody>
      </p:sp>
      <p:cxnSp>
        <p:nvCxnSpPr>
          <p:cNvPr id="59" name="Convergencia 1 · descenso"/>
          <p:cNvCxnSpPr/>
          <p:nvPr/>
        </p:nvCxnSpPr>
        <p:spPr>
          <a:xfrm>
            <a:off x="2336292" y="4151376"/>
            <a:ext cx="0" cy="192024"/>
          </a:xfrm>
          <a:prstGeom prst="line">
            <a:avLst/>
          </a:prstGeom>
          <a:ln w="17780">
            <a:solidFill>
              <a:srgbClr val="858F99"/>
            </a:solidFill>
          </a:ln>
        </p:spPr>
        <p:style>
          <a:lnRef idx="2">
            <a:schemeClr val="accent1"/>
          </a:lnRef>
          <a:fillRef idx="0">
            <a:schemeClr val="accent1"/>
          </a:fillRef>
          <a:effectRef idx="1">
            <a:schemeClr val="accent1"/>
          </a:effectRef>
          <a:fontRef idx="minor">
            <a:schemeClr val="tx1"/>
          </a:fontRef>
        </p:style>
      </p:cxnSp>
      <p:cxnSp>
        <p:nvCxnSpPr>
          <p:cNvPr id="60" name="Convergencia · izquierda"/>
          <p:cNvCxnSpPr/>
          <p:nvPr/>
        </p:nvCxnSpPr>
        <p:spPr>
          <a:xfrm>
            <a:off x="2336292" y="4343400"/>
            <a:ext cx="3794760" cy="0"/>
          </a:xfrm>
          <a:prstGeom prst="line">
            <a:avLst/>
          </a:prstGeom>
          <a:ln w="17780">
            <a:solidFill>
              <a:srgbClr val="858F99"/>
            </a:solidFill>
          </a:ln>
        </p:spPr>
        <p:style>
          <a:lnRef idx="2">
            <a:schemeClr val="accent1"/>
          </a:lnRef>
          <a:fillRef idx="0">
            <a:schemeClr val="accent1"/>
          </a:fillRef>
          <a:effectRef idx="1">
            <a:schemeClr val="accent1"/>
          </a:effectRef>
          <a:fontRef idx="minor">
            <a:schemeClr val="tx1"/>
          </a:fontRef>
        </p:style>
      </p:cxnSp>
      <p:cxnSp>
        <p:nvCxnSpPr>
          <p:cNvPr id="61" name="Convergencia 2 · descenso"/>
          <p:cNvCxnSpPr/>
          <p:nvPr/>
        </p:nvCxnSpPr>
        <p:spPr>
          <a:xfrm>
            <a:off x="6131052" y="4151376"/>
            <a:ext cx="0" cy="192024"/>
          </a:xfrm>
          <a:prstGeom prst="line">
            <a:avLst/>
          </a:prstGeom>
          <a:ln w="17780">
            <a:solidFill>
              <a:srgbClr val="858F99"/>
            </a:solidFill>
          </a:ln>
        </p:spPr>
        <p:style>
          <a:lnRef idx="2">
            <a:schemeClr val="accent1"/>
          </a:lnRef>
          <a:fillRef idx="0">
            <a:schemeClr val="accent1"/>
          </a:fillRef>
          <a:effectRef idx="1">
            <a:schemeClr val="accent1"/>
          </a:effectRef>
          <a:fontRef idx="minor">
            <a:schemeClr val="tx1"/>
          </a:fontRef>
        </p:style>
      </p:cxnSp>
      <p:cxnSp>
        <p:nvCxnSpPr>
          <p:cNvPr id="62" name="Convergencia 3 · descenso"/>
          <p:cNvCxnSpPr/>
          <p:nvPr/>
        </p:nvCxnSpPr>
        <p:spPr>
          <a:xfrm>
            <a:off x="9925812" y="4151376"/>
            <a:ext cx="0" cy="192024"/>
          </a:xfrm>
          <a:prstGeom prst="line">
            <a:avLst/>
          </a:prstGeom>
          <a:ln w="17780">
            <a:solidFill>
              <a:srgbClr val="858F99"/>
            </a:solidFill>
          </a:ln>
        </p:spPr>
        <p:style>
          <a:lnRef idx="2">
            <a:schemeClr val="accent1"/>
          </a:lnRef>
          <a:fillRef idx="0">
            <a:schemeClr val="accent1"/>
          </a:fillRef>
          <a:effectRef idx="1">
            <a:schemeClr val="accent1"/>
          </a:effectRef>
          <a:fontRef idx="minor">
            <a:schemeClr val="tx1"/>
          </a:fontRef>
        </p:style>
      </p:cxnSp>
      <p:cxnSp>
        <p:nvCxnSpPr>
          <p:cNvPr id="63" name="Convergencia · derecha"/>
          <p:cNvCxnSpPr/>
          <p:nvPr/>
        </p:nvCxnSpPr>
        <p:spPr>
          <a:xfrm flipH="1">
            <a:off x="6131052" y="4343400"/>
            <a:ext cx="3794760" cy="0"/>
          </a:xfrm>
          <a:prstGeom prst="line">
            <a:avLst/>
          </a:prstGeom>
          <a:ln w="17780">
            <a:solidFill>
              <a:srgbClr val="858F99"/>
            </a:solidFill>
          </a:ln>
        </p:spPr>
        <p:style>
          <a:lnRef idx="2">
            <a:schemeClr val="accent1"/>
          </a:lnRef>
          <a:fillRef idx="0">
            <a:schemeClr val="accent1"/>
          </a:fillRef>
          <a:effectRef idx="1">
            <a:schemeClr val="accent1"/>
          </a:effectRef>
          <a:fontRef idx="minor">
            <a:schemeClr val="tx1"/>
          </a:fontRef>
        </p:style>
      </p:cxnSp>
      <p:cxnSp>
        <p:nvCxnSpPr>
          <p:cNvPr id="64" name="Convergencia → síntesis estratégica"/>
          <p:cNvCxnSpPr/>
          <p:nvPr/>
        </p:nvCxnSpPr>
        <p:spPr>
          <a:xfrm>
            <a:off x="6131052" y="4343400"/>
            <a:ext cx="0" cy="214884"/>
          </a:xfrm>
          <a:prstGeom prst="line">
            <a:avLst/>
          </a:prstGeom>
          <a:ln w="22860">
            <a:solidFill>
              <a:srgbClr val="FF701B"/>
            </a:solidFill>
            <a:tailEnd type="triangle" w="sm" len="sm"/>
          </a:ln>
        </p:spPr>
        <p:style>
          <a:lnRef idx="2">
            <a:schemeClr val="accent1"/>
          </a:lnRef>
          <a:fillRef idx="0">
            <a:schemeClr val="accent1"/>
          </a:fillRef>
          <a:effectRef idx="1">
            <a:schemeClr val="accent1"/>
          </a:effectRef>
          <a:fontRef idx="minor">
            <a:schemeClr val="tx1"/>
          </a:fontRef>
        </p:style>
      </p:cxnSp>
      <p:sp>
        <p:nvSpPr>
          <p:cNvPr id="65" name="Punto de cruce · tres rutas"/>
          <p:cNvSpPr/>
          <p:nvPr/>
        </p:nvSpPr>
        <p:spPr>
          <a:xfrm>
            <a:off x="6083503" y="4295851"/>
            <a:ext cx="95097" cy="95097"/>
          </a:xfrm>
          <a:prstGeom prst="ellipse">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Módulo 01 · fondo y contorno"/>
          <p:cNvSpPr/>
          <p:nvPr/>
        </p:nvSpPr>
        <p:spPr>
          <a:xfrm>
            <a:off x="539496" y="1572768"/>
            <a:ext cx="3593592" cy="2578608"/>
          </a:xfrm>
          <a:prstGeom prst="roundRect">
            <a:avLst>
              <a:gd name="adj" fmla="val 6000"/>
            </a:avLst>
          </a:prstGeom>
          <a:solidFill>
            <a:srgbClr val="FFFFFF"/>
          </a:solidFill>
          <a:ln w="12065">
            <a:solidFill>
              <a:srgbClr val="D3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Módulo 1 · etiqueta"/>
          <p:cNvSpPr txBox="1"/>
          <p:nvPr/>
        </p:nvSpPr>
        <p:spPr>
          <a:xfrm>
            <a:off x="749808" y="1746504"/>
            <a:ext cx="3172968" cy="246888"/>
          </a:xfrm>
          <a:prstGeom prst="rect">
            <a:avLst/>
          </a:prstGeom>
          <a:noFill/>
        </p:spPr>
        <p:txBody>
          <a:bodyPr wrap="square" lIns="0" tIns="0" rIns="0" bIns="0" anchor="ctr">
            <a:noAutofit/>
          </a:bodyPr>
          <a:lstStyle/>
          <a:p>
            <a:pPr algn="l">
              <a:lnSpc>
                <a:spcPct val="100000"/>
              </a:lnSpc>
              <a:spcBef>
                <a:spcPts val="0"/>
              </a:spcBef>
              <a:spcAft>
                <a:spcPts val="0"/>
              </a:spcAft>
            </a:pPr>
            <a:r>
              <a:rPr sz="1100" b="1" i="0">
                <a:solidFill>
                  <a:srgbClr val="5B6470"/>
                </a:solidFill>
                <a:latin typeface="Aptos"/>
              </a:rPr>
              <a:t>01 · MERCADO Y CONSUMIDOR</a:t>
            </a:r>
          </a:p>
        </p:txBody>
      </p:sp>
      <p:sp>
        <p:nvSpPr>
          <p:cNvPr id="68" name="Módulo 1 · pregunta rectora"/>
          <p:cNvSpPr txBox="1"/>
          <p:nvPr/>
        </p:nvSpPr>
        <p:spPr>
          <a:xfrm>
            <a:off x="749808" y="2029967"/>
            <a:ext cx="3172968" cy="521207"/>
          </a:xfrm>
          <a:prstGeom prst="rect">
            <a:avLst/>
          </a:prstGeom>
          <a:noFill/>
        </p:spPr>
        <p:txBody>
          <a:bodyPr wrap="square" lIns="0" tIns="0" rIns="0" bIns="0" anchor="ctr">
            <a:noAutofit/>
          </a:bodyPr>
          <a:lstStyle/>
          <a:p>
            <a:pPr algn="l">
              <a:lnSpc>
                <a:spcPct val="111000"/>
              </a:lnSpc>
              <a:spcBef>
                <a:spcPts val="0"/>
              </a:spcBef>
              <a:spcAft>
                <a:spcPts val="0"/>
              </a:spcAft>
            </a:pPr>
            <a:r>
              <a:rPr sz="1510" b="1" i="0">
                <a:solidFill>
                  <a:srgbClr val="1B2730"/>
                </a:solidFill>
                <a:latin typeface="Aptos"/>
              </a:rPr>
              <a:t>¿Qué demanda existe y qué necesita el consumidor?</a:t>
            </a:r>
          </a:p>
        </p:txBody>
      </p:sp>
      <p:sp>
        <p:nvSpPr>
          <p:cNvPr id="69" name="Módulo 1 · investigación 1 · punto"/>
          <p:cNvSpPr/>
          <p:nvPr/>
        </p:nvSpPr>
        <p:spPr>
          <a:xfrm>
            <a:off x="726947" y="2761488"/>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Módulo 1 · investigación 1 · pregunta"/>
          <p:cNvSpPr txBox="1"/>
          <p:nvPr/>
        </p:nvSpPr>
        <p:spPr>
          <a:xfrm>
            <a:off x="873252" y="2670048"/>
            <a:ext cx="3063240" cy="46634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¿En qué fase se encuentra el mercado español del vehículo eléctrico y cómo evoluciona?</a:t>
            </a:r>
          </a:p>
        </p:txBody>
      </p:sp>
      <p:sp>
        <p:nvSpPr>
          <p:cNvPr id="71" name="Módulo 1 · investigación 2 · punto"/>
          <p:cNvSpPr/>
          <p:nvPr/>
        </p:nvSpPr>
        <p:spPr>
          <a:xfrm>
            <a:off x="726947" y="3264408"/>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Módulo 1 · investigación 2 · pregunta"/>
          <p:cNvSpPr txBox="1"/>
          <p:nvPr/>
        </p:nvSpPr>
        <p:spPr>
          <a:xfrm>
            <a:off x="873252" y="3172968"/>
            <a:ext cx="3063240" cy="320040"/>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¿Qué factores impulsan o frenan la decisión de compra?</a:t>
            </a:r>
          </a:p>
        </p:txBody>
      </p:sp>
      <p:sp>
        <p:nvSpPr>
          <p:cNvPr id="73" name="Módulo 1 · investigación 3 · punto"/>
          <p:cNvSpPr/>
          <p:nvPr/>
        </p:nvSpPr>
        <p:spPr>
          <a:xfrm>
            <a:off x="726947" y="3630168"/>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Módulo 1 · investigación 3 · pregunta"/>
          <p:cNvSpPr txBox="1"/>
          <p:nvPr/>
        </p:nvSpPr>
        <p:spPr>
          <a:xfrm>
            <a:off x="873252" y="3538728"/>
            <a:ext cx="3063240" cy="46634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¿Qué segmentos presentan mayor potencial y cómo buscan información sobre automóviles?</a:t>
            </a:r>
          </a:p>
        </p:txBody>
      </p:sp>
      <p:sp>
        <p:nvSpPr>
          <p:cNvPr id="75" name="Módulo 02 · fondo y contorno"/>
          <p:cNvSpPr/>
          <p:nvPr/>
        </p:nvSpPr>
        <p:spPr>
          <a:xfrm>
            <a:off x="4334256" y="1572768"/>
            <a:ext cx="3593592" cy="2578608"/>
          </a:xfrm>
          <a:prstGeom prst="roundRect">
            <a:avLst>
              <a:gd name="adj" fmla="val 6000"/>
            </a:avLst>
          </a:prstGeom>
          <a:solidFill>
            <a:srgbClr val="FFFFFF"/>
          </a:solidFill>
          <a:ln w="12065">
            <a:solidFill>
              <a:srgbClr val="D3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Módulo 2 · etiqueta"/>
          <p:cNvSpPr txBox="1"/>
          <p:nvPr/>
        </p:nvSpPr>
        <p:spPr>
          <a:xfrm>
            <a:off x="4544568" y="1746504"/>
            <a:ext cx="3172968" cy="246888"/>
          </a:xfrm>
          <a:prstGeom prst="rect">
            <a:avLst/>
          </a:prstGeom>
          <a:noFill/>
        </p:spPr>
        <p:txBody>
          <a:bodyPr wrap="square" lIns="0" tIns="0" rIns="0" bIns="0" anchor="ctr">
            <a:noAutofit/>
          </a:bodyPr>
          <a:lstStyle/>
          <a:p>
            <a:pPr algn="l">
              <a:lnSpc>
                <a:spcPct val="100000"/>
              </a:lnSpc>
              <a:spcBef>
                <a:spcPts val="0"/>
              </a:spcBef>
              <a:spcAft>
                <a:spcPts val="0"/>
              </a:spcAft>
            </a:pPr>
            <a:r>
              <a:rPr sz="1100" b="1" i="0">
                <a:solidFill>
                  <a:srgbClr val="5B6470"/>
                </a:solidFill>
                <a:latin typeface="Aptos"/>
              </a:rPr>
              <a:t>02 · ENTORNO COMPETITIVO</a:t>
            </a:r>
          </a:p>
        </p:txBody>
      </p:sp>
      <p:sp>
        <p:nvSpPr>
          <p:cNvPr id="77" name="Módulo 2 · pregunta rectora"/>
          <p:cNvSpPr txBox="1"/>
          <p:nvPr/>
        </p:nvSpPr>
        <p:spPr>
          <a:xfrm>
            <a:off x="4544568" y="2029967"/>
            <a:ext cx="3172968" cy="521207"/>
          </a:xfrm>
          <a:prstGeom prst="rect">
            <a:avLst/>
          </a:prstGeom>
          <a:noFill/>
        </p:spPr>
        <p:txBody>
          <a:bodyPr wrap="square" lIns="0" tIns="0" rIns="0" bIns="0" anchor="ctr">
            <a:noAutofit/>
          </a:bodyPr>
          <a:lstStyle/>
          <a:p>
            <a:pPr algn="l">
              <a:lnSpc>
                <a:spcPct val="111000"/>
              </a:lnSpc>
              <a:spcBef>
                <a:spcPts val="0"/>
              </a:spcBef>
              <a:spcAft>
                <a:spcPts val="0"/>
              </a:spcAft>
            </a:pPr>
            <a:r>
              <a:rPr sz="1510" b="1" i="0">
                <a:solidFill>
                  <a:srgbClr val="1B2730"/>
                </a:solidFill>
                <a:latin typeface="Aptos"/>
              </a:rPr>
              <a:t>¿Qué posiciones ocupa la competencia?</a:t>
            </a:r>
          </a:p>
        </p:txBody>
      </p:sp>
      <p:sp>
        <p:nvSpPr>
          <p:cNvPr id="78" name="Módulo 2 · investigación 1 · punto"/>
          <p:cNvSpPr/>
          <p:nvPr/>
        </p:nvSpPr>
        <p:spPr>
          <a:xfrm>
            <a:off x="4521708" y="2761488"/>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Módulo 2 · investigación 1 · pregunta"/>
          <p:cNvSpPr txBox="1"/>
          <p:nvPr/>
        </p:nvSpPr>
        <p:spPr>
          <a:xfrm>
            <a:off x="4668012" y="2670048"/>
            <a:ext cx="3063240" cy="37490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¿Qué marcas y modelos compiten por los mismos públicos?</a:t>
            </a:r>
          </a:p>
        </p:txBody>
      </p:sp>
      <p:sp>
        <p:nvSpPr>
          <p:cNvPr id="80" name="Módulo 2 · investigación 2 · punto"/>
          <p:cNvSpPr/>
          <p:nvPr/>
        </p:nvSpPr>
        <p:spPr>
          <a:xfrm>
            <a:off x="4521708" y="3191256"/>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Módulo 2 · investigación 2 · pregunta"/>
          <p:cNvSpPr txBox="1"/>
          <p:nvPr/>
        </p:nvSpPr>
        <p:spPr>
          <a:xfrm>
            <a:off x="4668012" y="3099815"/>
            <a:ext cx="3063240" cy="37490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¿Qué atributos y territorios de posicionamiento ocupan?</a:t>
            </a:r>
          </a:p>
        </p:txBody>
      </p:sp>
      <p:sp>
        <p:nvSpPr>
          <p:cNvPr id="82" name="Módulo 2 · investigación 3 · punto"/>
          <p:cNvSpPr/>
          <p:nvPr/>
        </p:nvSpPr>
        <p:spPr>
          <a:xfrm>
            <a:off x="4521708" y="3611879"/>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Módulo 2 · investigación 3 · pregunta"/>
          <p:cNvSpPr txBox="1"/>
          <p:nvPr/>
        </p:nvSpPr>
        <p:spPr>
          <a:xfrm>
            <a:off x="4668012" y="3520439"/>
            <a:ext cx="3063240" cy="37490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¿Cómo se comunican digitalmente y qué resultados observables obtienen?</a:t>
            </a:r>
          </a:p>
        </p:txBody>
      </p:sp>
      <p:sp>
        <p:nvSpPr>
          <p:cNvPr id="84" name="Módulo 03 · fondo y contorno"/>
          <p:cNvSpPr/>
          <p:nvPr/>
        </p:nvSpPr>
        <p:spPr>
          <a:xfrm>
            <a:off x="8129016" y="1572768"/>
            <a:ext cx="3593592" cy="2578608"/>
          </a:xfrm>
          <a:prstGeom prst="roundRect">
            <a:avLst>
              <a:gd name="adj" fmla="val 6000"/>
            </a:avLst>
          </a:prstGeom>
          <a:solidFill>
            <a:srgbClr val="FFFFFF"/>
          </a:solidFill>
          <a:ln w="12065">
            <a:solidFill>
              <a:srgbClr val="D3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Módulo 3 · etiqueta"/>
          <p:cNvSpPr txBox="1"/>
          <p:nvPr/>
        </p:nvSpPr>
        <p:spPr>
          <a:xfrm>
            <a:off x="8339328" y="1746504"/>
            <a:ext cx="3172968" cy="246888"/>
          </a:xfrm>
          <a:prstGeom prst="rect">
            <a:avLst/>
          </a:prstGeom>
          <a:noFill/>
        </p:spPr>
        <p:txBody>
          <a:bodyPr wrap="square" lIns="0" tIns="0" rIns="0" bIns="0" anchor="ctr">
            <a:noAutofit/>
          </a:bodyPr>
          <a:lstStyle/>
          <a:p>
            <a:pPr algn="l">
              <a:lnSpc>
                <a:spcPct val="100000"/>
              </a:lnSpc>
              <a:spcBef>
                <a:spcPts val="0"/>
              </a:spcBef>
              <a:spcAft>
                <a:spcPts val="0"/>
              </a:spcAft>
            </a:pPr>
            <a:r>
              <a:rPr sz="1100" b="1" i="0">
                <a:solidFill>
                  <a:srgbClr val="5B6470"/>
                </a:solidFill>
                <a:latin typeface="Aptos"/>
              </a:rPr>
              <a:t>03 · MARCA Y CAPACIDADES</a:t>
            </a:r>
          </a:p>
        </p:txBody>
      </p:sp>
      <p:sp>
        <p:nvSpPr>
          <p:cNvPr id="86" name="Módulo 3 · pregunta rectora"/>
          <p:cNvSpPr txBox="1"/>
          <p:nvPr/>
        </p:nvSpPr>
        <p:spPr>
          <a:xfrm>
            <a:off x="8339328" y="2029967"/>
            <a:ext cx="3172968" cy="521207"/>
          </a:xfrm>
          <a:prstGeom prst="rect">
            <a:avLst/>
          </a:prstGeom>
          <a:noFill/>
        </p:spPr>
        <p:txBody>
          <a:bodyPr wrap="square" lIns="0" tIns="0" rIns="0" bIns="0" anchor="ctr">
            <a:noAutofit/>
          </a:bodyPr>
          <a:lstStyle/>
          <a:p>
            <a:pPr algn="l">
              <a:lnSpc>
                <a:spcPct val="111000"/>
              </a:lnSpc>
              <a:spcBef>
                <a:spcPts val="0"/>
              </a:spcBef>
              <a:spcAft>
                <a:spcPts val="0"/>
              </a:spcAft>
            </a:pPr>
            <a:r>
              <a:rPr sz="1510" b="1" i="0">
                <a:solidFill>
                  <a:srgbClr val="1B2730"/>
                </a:solidFill>
                <a:latin typeface="Aptos"/>
              </a:rPr>
              <a:t>¿Qué puede aportar Xiaomi Auto?</a:t>
            </a:r>
          </a:p>
        </p:txBody>
      </p:sp>
      <p:sp>
        <p:nvSpPr>
          <p:cNvPr id="87" name="Módulo 3 · investigación 1 · punto"/>
          <p:cNvSpPr/>
          <p:nvPr/>
        </p:nvSpPr>
        <p:spPr>
          <a:xfrm>
            <a:off x="8316468" y="2761488"/>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Módulo 3 · investigación 1 · pregunta"/>
          <p:cNvSpPr txBox="1"/>
          <p:nvPr/>
        </p:nvSpPr>
        <p:spPr>
          <a:xfrm>
            <a:off x="8462772" y="2670048"/>
            <a:ext cx="3063240" cy="37490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¿Qué activos y asociaciones de marca ha construido Xiaomi?</a:t>
            </a:r>
          </a:p>
        </p:txBody>
      </p:sp>
      <p:sp>
        <p:nvSpPr>
          <p:cNvPr id="89" name="Módulo 3 · investigación 2 · punto"/>
          <p:cNvSpPr/>
          <p:nvPr/>
        </p:nvSpPr>
        <p:spPr>
          <a:xfrm>
            <a:off x="8316468" y="3191256"/>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Módulo 3 · investigación 2 · pregunta"/>
          <p:cNvSpPr txBox="1"/>
          <p:nvPr/>
        </p:nvSpPr>
        <p:spPr>
          <a:xfrm>
            <a:off x="8462772" y="3099815"/>
            <a:ext cx="3063240" cy="37490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¿Qué atributos diferenciales del Xiaomi SU7 pueden demostrarse?</a:t>
            </a:r>
          </a:p>
        </p:txBody>
      </p:sp>
      <p:sp>
        <p:nvSpPr>
          <p:cNvPr id="91" name="Módulo 3 · investigación 3 · punto"/>
          <p:cNvSpPr/>
          <p:nvPr/>
        </p:nvSpPr>
        <p:spPr>
          <a:xfrm>
            <a:off x="8316468" y="3611879"/>
            <a:ext cx="50292" cy="50292"/>
          </a:xfrm>
          <a:prstGeom prst="ellipse">
            <a:avLst/>
          </a:prstGeom>
          <a:solidFill>
            <a:srgbClr val="A2AD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Módulo 3 · investigación 3 · pregunta"/>
          <p:cNvSpPr txBox="1"/>
          <p:nvPr/>
        </p:nvSpPr>
        <p:spPr>
          <a:xfrm>
            <a:off x="8462772" y="3520439"/>
            <a:ext cx="3063240" cy="374904"/>
          </a:xfrm>
          <a:prstGeom prst="rect">
            <a:avLst/>
          </a:prstGeom>
          <a:noFill/>
        </p:spPr>
        <p:txBody>
          <a:bodyPr wrap="square" lIns="0" tIns="0" rIns="0" bIns="0" anchor="ctr">
            <a:noAutofit/>
          </a:bodyPr>
          <a:lstStyle/>
          <a:p>
            <a:pPr algn="l">
              <a:lnSpc>
                <a:spcPct val="106000"/>
              </a:lnSpc>
              <a:spcBef>
                <a:spcPts val="0"/>
              </a:spcBef>
              <a:spcAft>
                <a:spcPts val="0"/>
              </a:spcAft>
            </a:pPr>
            <a:r>
              <a:rPr sz="1165" b="0" i="0">
                <a:solidFill>
                  <a:srgbClr val="424D58"/>
                </a:solidFill>
                <a:latin typeface="Aptos"/>
              </a:rPr>
              <a:t>¿Cómo se comunica actualmente Xiaomi Auto en los canales digitales?</a:t>
            </a:r>
          </a:p>
        </p:txBody>
      </p:sp>
      <p:sp>
        <p:nvSpPr>
          <p:cNvPr id="93" name="Síntesis · contenedor editable"/>
          <p:cNvSpPr/>
          <p:nvPr/>
        </p:nvSpPr>
        <p:spPr>
          <a:xfrm>
            <a:off x="969264" y="4572000"/>
            <a:ext cx="10250424" cy="1024128"/>
          </a:xfrm>
          <a:prstGeom prst="roundRect">
            <a:avLst>
              <a:gd name="adj" fmla="val 6000"/>
            </a:avLst>
          </a:prstGeom>
          <a:solidFill>
            <a:srgbClr val="FFF9F4"/>
          </a:solidFill>
          <a:ln w="20955">
            <a:solidFill>
              <a:srgbClr val="FF70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Síntesis · etiqueta"/>
          <p:cNvSpPr txBox="1"/>
          <p:nvPr/>
        </p:nvSpPr>
        <p:spPr>
          <a:xfrm>
            <a:off x="1252728" y="4668012"/>
            <a:ext cx="9683496" cy="173736"/>
          </a:xfrm>
          <a:prstGeom prst="rect">
            <a:avLst/>
          </a:prstGeom>
          <a:noFill/>
        </p:spPr>
        <p:txBody>
          <a:bodyPr wrap="square" lIns="0" tIns="0" rIns="0" bIns="0" anchor="ctr">
            <a:noAutofit/>
          </a:bodyPr>
          <a:lstStyle/>
          <a:p>
            <a:pPr algn="l">
              <a:lnSpc>
                <a:spcPct val="100000"/>
              </a:lnSpc>
              <a:spcBef>
                <a:spcPts val="0"/>
              </a:spcBef>
              <a:spcAft>
                <a:spcPts val="0"/>
              </a:spcAft>
            </a:pPr>
            <a:r>
              <a:rPr sz="1240" b="1" i="0">
                <a:solidFill>
                  <a:srgbClr val="FF701B"/>
                </a:solidFill>
                <a:latin typeface="Aptos"/>
              </a:rPr>
              <a:t>SÍNTESIS ESTRATÉGICA</a:t>
            </a:r>
          </a:p>
        </p:txBody>
      </p:sp>
      <p:sp>
        <p:nvSpPr>
          <p:cNvPr id="95" name="Síntesis · pregunta estratégica completa"/>
          <p:cNvSpPr txBox="1"/>
          <p:nvPr/>
        </p:nvSpPr>
        <p:spPr>
          <a:xfrm>
            <a:off x="1252728" y="4910328"/>
            <a:ext cx="9683496" cy="548640"/>
          </a:xfrm>
          <a:prstGeom prst="rect">
            <a:avLst/>
          </a:prstGeom>
          <a:noFill/>
        </p:spPr>
        <p:txBody>
          <a:bodyPr wrap="square" lIns="0" tIns="0" rIns="0" bIns="0" anchor="ctr">
            <a:noAutofit/>
          </a:bodyPr>
          <a:lstStyle/>
          <a:p>
            <a:pPr algn="l">
              <a:lnSpc>
                <a:spcPct val="107000"/>
              </a:lnSpc>
              <a:spcBef>
                <a:spcPts val="0"/>
              </a:spcBef>
              <a:spcAft>
                <a:spcPts val="0"/>
              </a:spcAft>
            </a:pPr>
            <a:r>
              <a:rPr sz="1800" b="1" i="0">
                <a:solidFill>
                  <a:srgbClr val="1B2730"/>
                </a:solidFill>
                <a:latin typeface="Aptos"/>
              </a:rPr>
              <a:t>¿Qué necesita el consumidor, qué no satisface suficientemente la competencia y qué capacidades tiene Xiaomi Auto para responder?</a:t>
            </a:r>
          </a:p>
        </p:txBody>
      </p:sp>
      <p:cxnSp>
        <p:nvCxnSpPr>
          <p:cNvPr id="96" name="Síntesis → Diagnóstico estratégico"/>
          <p:cNvCxnSpPr/>
          <p:nvPr/>
        </p:nvCxnSpPr>
        <p:spPr>
          <a:xfrm>
            <a:off x="2281428" y="5596128"/>
            <a:ext cx="0" cy="267919"/>
          </a:xfrm>
          <a:prstGeom prst="line">
            <a:avLst/>
          </a:prstGeom>
          <a:ln w="19685">
            <a:solidFill>
              <a:srgbClr val="858F99"/>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97" name="Resultado 1 → resultado 2"/>
          <p:cNvCxnSpPr/>
          <p:nvPr/>
        </p:nvCxnSpPr>
        <p:spPr>
          <a:xfrm>
            <a:off x="4055364" y="6135624"/>
            <a:ext cx="242316" cy="0"/>
          </a:xfrm>
          <a:prstGeom prst="line">
            <a:avLst/>
          </a:prstGeom>
          <a:ln w="20955">
            <a:solidFill>
              <a:srgbClr val="FF701B"/>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98" name="Resultado 2 → resultado 3"/>
          <p:cNvCxnSpPr/>
          <p:nvPr/>
        </p:nvCxnSpPr>
        <p:spPr>
          <a:xfrm>
            <a:off x="7859268" y="6135624"/>
            <a:ext cx="242315" cy="0"/>
          </a:xfrm>
          <a:prstGeom prst="line">
            <a:avLst/>
          </a:prstGeom>
          <a:ln w="20955">
            <a:solidFill>
              <a:srgbClr val="FF701B"/>
            </a:solidFill>
            <a:tailEnd type="triangle" w="sm" len="sm"/>
          </a:ln>
        </p:spPr>
        <p:style>
          <a:lnRef idx="2">
            <a:schemeClr val="accent1"/>
          </a:lnRef>
          <a:fillRef idx="0">
            <a:schemeClr val="accent1"/>
          </a:fillRef>
          <a:effectRef idx="1">
            <a:schemeClr val="accent1"/>
          </a:effectRef>
          <a:fontRef idx="minor">
            <a:schemeClr val="tx1"/>
          </a:fontRef>
        </p:style>
      </p:cxnSp>
      <p:sp>
        <p:nvSpPr>
          <p:cNvPr id="99" name="Salida estratégica 1 · cuadro"/>
          <p:cNvSpPr/>
          <p:nvPr/>
        </p:nvSpPr>
        <p:spPr>
          <a:xfrm>
            <a:off x="566928" y="5879592"/>
            <a:ext cx="3429000" cy="512064"/>
          </a:xfrm>
          <a:prstGeom prst="roundRect">
            <a:avLst>
              <a:gd name="adj" fmla="val 6000"/>
            </a:avLst>
          </a:prstGeom>
          <a:solidFill>
            <a:srgbClr val="FFFFFF"/>
          </a:solidFill>
          <a:ln w="12700">
            <a:solidFill>
              <a:srgbClr val="D3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Salida estratégica 1 · texto"/>
          <p:cNvSpPr txBox="1"/>
          <p:nvPr/>
        </p:nvSpPr>
        <p:spPr>
          <a:xfrm>
            <a:off x="676656" y="5939028"/>
            <a:ext cx="3209544" cy="402336"/>
          </a:xfrm>
          <a:prstGeom prst="rect">
            <a:avLst/>
          </a:prstGeom>
          <a:noFill/>
        </p:spPr>
        <p:txBody>
          <a:bodyPr wrap="square" lIns="0" tIns="0" rIns="0" bIns="0" anchor="ctr">
            <a:noAutofit/>
          </a:bodyPr>
          <a:lstStyle/>
          <a:p>
            <a:pPr algn="ctr">
              <a:lnSpc>
                <a:spcPct val="101000"/>
              </a:lnSpc>
              <a:spcBef>
                <a:spcPts val="0"/>
              </a:spcBef>
              <a:spcAft>
                <a:spcPts val="0"/>
              </a:spcAft>
            </a:pPr>
            <a:r>
              <a:rPr sz="1320" b="1" i="0">
                <a:solidFill>
                  <a:srgbClr val="1B2730"/>
                </a:solidFill>
                <a:latin typeface="Aptos"/>
              </a:rPr>
              <a:t>DIAGNÓSTICO ESTRATÉGICO / DAFO</a:t>
            </a:r>
          </a:p>
        </p:txBody>
      </p:sp>
      <p:sp>
        <p:nvSpPr>
          <p:cNvPr id="101" name="Salida estratégica 2 · cuadro"/>
          <p:cNvSpPr/>
          <p:nvPr/>
        </p:nvSpPr>
        <p:spPr>
          <a:xfrm>
            <a:off x="4370832" y="5879592"/>
            <a:ext cx="3429000" cy="512064"/>
          </a:xfrm>
          <a:prstGeom prst="roundRect">
            <a:avLst>
              <a:gd name="adj" fmla="val 6000"/>
            </a:avLst>
          </a:prstGeom>
          <a:solidFill>
            <a:srgbClr val="FFFFFF"/>
          </a:solidFill>
          <a:ln w="12700">
            <a:solidFill>
              <a:srgbClr val="D3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 name="Salida estratégica 2 · texto"/>
          <p:cNvSpPr txBox="1"/>
          <p:nvPr/>
        </p:nvSpPr>
        <p:spPr>
          <a:xfrm>
            <a:off x="4480560" y="5939028"/>
            <a:ext cx="3209544" cy="402336"/>
          </a:xfrm>
          <a:prstGeom prst="rect">
            <a:avLst/>
          </a:prstGeom>
          <a:noFill/>
        </p:spPr>
        <p:txBody>
          <a:bodyPr wrap="square" lIns="0" tIns="0" rIns="0" bIns="0" anchor="ctr">
            <a:noAutofit/>
          </a:bodyPr>
          <a:lstStyle/>
          <a:p>
            <a:pPr algn="ctr">
              <a:lnSpc>
                <a:spcPct val="101000"/>
              </a:lnSpc>
              <a:spcBef>
                <a:spcPts val="0"/>
              </a:spcBef>
              <a:spcAft>
                <a:spcPts val="0"/>
              </a:spcAft>
            </a:pPr>
            <a:r>
              <a:rPr sz="1320" b="1" i="0">
                <a:solidFill>
                  <a:srgbClr val="1B2730"/>
                </a:solidFill>
                <a:latin typeface="Aptos"/>
              </a:rPr>
              <a:t>OPORTUNIDAD DE POSICIONAMIENTO</a:t>
            </a:r>
          </a:p>
        </p:txBody>
      </p:sp>
      <p:sp>
        <p:nvSpPr>
          <p:cNvPr id="103" name="Salida estratégica 3 · cuadro"/>
          <p:cNvSpPr/>
          <p:nvPr/>
        </p:nvSpPr>
        <p:spPr>
          <a:xfrm>
            <a:off x="8174736" y="5879592"/>
            <a:ext cx="3429000" cy="512064"/>
          </a:xfrm>
          <a:prstGeom prst="roundRect">
            <a:avLst>
              <a:gd name="adj" fmla="val 6000"/>
            </a:avLst>
          </a:prstGeom>
          <a:solidFill>
            <a:srgbClr val="FFFFFF"/>
          </a:solidFill>
          <a:ln w="12700">
            <a:solidFill>
              <a:srgbClr val="D3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 name="Salida estratégica 3 · texto"/>
          <p:cNvSpPr txBox="1"/>
          <p:nvPr/>
        </p:nvSpPr>
        <p:spPr>
          <a:xfrm>
            <a:off x="8284463" y="5939028"/>
            <a:ext cx="3209544" cy="402336"/>
          </a:xfrm>
          <a:prstGeom prst="rect">
            <a:avLst/>
          </a:prstGeom>
          <a:noFill/>
        </p:spPr>
        <p:txBody>
          <a:bodyPr wrap="square" lIns="0" tIns="0" rIns="0" bIns="0" anchor="ctr">
            <a:noAutofit/>
          </a:bodyPr>
          <a:lstStyle/>
          <a:p>
            <a:pPr algn="ctr">
              <a:lnSpc>
                <a:spcPct val="101000"/>
              </a:lnSpc>
              <a:spcBef>
                <a:spcPts val="0"/>
              </a:spcBef>
              <a:spcAft>
                <a:spcPts val="0"/>
              </a:spcAft>
            </a:pPr>
            <a:r>
              <a:rPr sz="1320" b="1" i="0">
                <a:solidFill>
                  <a:srgbClr val="1B2730"/>
                </a:solidFill>
                <a:latin typeface="Aptos"/>
              </a:rPr>
              <a:t>OBJETIVOS SMART Y KPI</a:t>
            </a:r>
          </a:p>
        </p:txBody>
      </p:sp>
      <p:sp>
        <p:nvSpPr>
          <p:cNvPr id="105" name="Pie · alcance del proyecto"/>
          <p:cNvSpPr txBox="1"/>
          <p:nvPr/>
        </p:nvSpPr>
        <p:spPr>
          <a:xfrm>
            <a:off x="566928" y="6505956"/>
            <a:ext cx="10972800" cy="155448"/>
          </a:xfrm>
          <a:prstGeom prst="rect">
            <a:avLst/>
          </a:prstGeom>
          <a:noFill/>
        </p:spPr>
        <p:txBody>
          <a:bodyPr wrap="square" lIns="0" tIns="0" rIns="0" bIns="0" anchor="ctr">
            <a:noAutofit/>
          </a:bodyPr>
          <a:lstStyle/>
          <a:p>
            <a:pPr algn="l">
              <a:lnSpc>
                <a:spcPct val="100000"/>
              </a:lnSpc>
              <a:spcBef>
                <a:spcPts val="0"/>
              </a:spcBef>
              <a:spcAft>
                <a:spcPts val="0"/>
              </a:spcAft>
            </a:pPr>
            <a:r>
              <a:rPr sz="1040" b="0" i="0">
                <a:solidFill>
                  <a:srgbClr val="5B6470"/>
                </a:solidFill>
                <a:latin typeface="Aptos"/>
              </a:rPr>
              <a:t>Xiaomi Auto · Mercado español · Xiaomi SU7 como modelo de referencia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Marca de sección · Xiaomi naranja"/>
          <p:cNvSpPr/>
          <p:nvPr/>
        </p:nvSpPr>
        <p:spPr>
          <a:xfrm>
            <a:off x="557784" y="301752"/>
            <a:ext cx="53949" cy="235915"/>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 name="P03 · etiqueta de sección"/>
          <p:cNvSpPr txBox="1"/>
          <p:nvPr/>
        </p:nvSpPr>
        <p:spPr>
          <a:xfrm>
            <a:off x="740664" y="298450"/>
            <a:ext cx="10561320" cy="256032"/>
          </a:xfrm>
          <a:prstGeom prst="rect">
            <a:avLst/>
          </a:prstGeom>
          <a:noFill/>
        </p:spPr>
        <p:txBody>
          <a:bodyPr wrap="square" lIns="0" tIns="0" rIns="0" bIns="0" anchor="t">
            <a:noAutofit/>
          </a:bodyPr>
          <a:lstStyle/>
          <a:p>
            <a:pPr algn="l">
              <a:lnSpc>
                <a:spcPct val="102000"/>
              </a:lnSpc>
              <a:spcBef>
                <a:spcPts val="0"/>
              </a:spcBef>
              <a:spcAft>
                <a:spcPts val="0"/>
              </a:spcAft>
            </a:pPr>
            <a:r>
              <a:rPr sz="1320" b="1">
                <a:solidFill>
                  <a:srgbClr val="5E7180"/>
                </a:solidFill>
                <a:latin typeface="Aptos"/>
                <a:sym typeface="+mn-ea"/>
              </a:rPr>
              <a:t> </a:t>
            </a:r>
            <a:r>
              <a:rPr sz="1320" b="1" i="0">
                <a:solidFill>
                  <a:srgbClr val="1B2730"/>
                </a:solidFill>
                <a:latin typeface="Aptos"/>
              </a:rPr>
              <a:t>EL RETO DE COMUNICACIÓN</a:t>
            </a:r>
            <a:r>
              <a:rPr lang="en-US" sz="1320" b="1" i="0">
                <a:solidFill>
                  <a:srgbClr val="1B2730"/>
                </a:solidFill>
                <a:latin typeface="Aptos"/>
              </a:rPr>
              <a:t> </a:t>
            </a:r>
          </a:p>
        </p:txBody>
      </p:sp>
      <p:sp>
        <p:nvSpPr>
          <p:cNvPr id="94" name="Pregunta principal · cambio en el consumidor"/>
          <p:cNvSpPr txBox="1"/>
          <p:nvPr/>
        </p:nvSpPr>
        <p:spPr>
          <a:xfrm>
            <a:off x="585216" y="658368"/>
            <a:ext cx="11018520" cy="585216"/>
          </a:xfrm>
          <a:prstGeom prst="rect">
            <a:avLst/>
          </a:prstGeom>
          <a:noFill/>
        </p:spPr>
        <p:txBody>
          <a:bodyPr wrap="square" lIns="0" tIns="0" rIns="0" bIns="0" anchor="t">
            <a:noAutofit/>
          </a:bodyPr>
          <a:lstStyle/>
          <a:p>
            <a:pPr lvl="0" algn="l">
              <a:lnSpc>
                <a:spcPct val="102000"/>
              </a:lnSpc>
              <a:spcBef>
                <a:spcPts val="0"/>
              </a:spcBef>
              <a:spcAft>
                <a:spcPts val="0"/>
              </a:spcAft>
              <a:buClrTx/>
              <a:buSzTx/>
              <a:buFontTx/>
            </a:pPr>
            <a:r>
              <a:rPr sz="2270" b="1">
                <a:solidFill>
                  <a:srgbClr val="FF701B"/>
                </a:solidFill>
                <a:latin typeface="Aptos"/>
                <a:sym typeface="+mn-ea"/>
              </a:rPr>
              <a:t>¿Qué cambio en el conocimiento y en la toma de decisiones del consumidor puede impulsar la comunicación digital?</a:t>
            </a:r>
          </a:p>
        </p:txBody>
      </p:sp>
      <p:sp>
        <p:nvSpPr>
          <p:cNvPr id="96" name="Módulo 01 · marco editable"/>
          <p:cNvSpPr/>
          <p:nvPr/>
        </p:nvSpPr>
        <p:spPr>
          <a:xfrm>
            <a:off x="576072" y="1572894"/>
            <a:ext cx="3529584" cy="3209544"/>
          </a:xfrm>
          <a:prstGeom prst="roundRect">
            <a:avLst>
              <a:gd name="adj" fmla="val 6000"/>
            </a:avLst>
          </a:prstGeom>
          <a:solidFill>
            <a:srgbClr val="FFFFFF"/>
          </a:solidFill>
          <a:ln w="11684">
            <a:solidFill>
              <a:srgbClr val="D4DD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 name="Módulo 01 · encabezado"/>
          <p:cNvSpPr txBox="1"/>
          <p:nvPr/>
        </p:nvSpPr>
        <p:spPr>
          <a:xfrm>
            <a:off x="795528" y="1774063"/>
            <a:ext cx="3090672" cy="228600"/>
          </a:xfrm>
          <a:prstGeom prst="rect">
            <a:avLst/>
          </a:prstGeom>
          <a:noFill/>
        </p:spPr>
        <p:txBody>
          <a:bodyPr wrap="none" lIns="0" tIns="0" rIns="0" bIns="0">
            <a:spAutoFit/>
          </a:bodyPr>
          <a:lstStyle/>
          <a:p>
            <a:pPr>
              <a:lnSpc>
                <a:spcPct val="100000"/>
              </a:lnSpc>
              <a:spcBef>
                <a:spcPts val="0"/>
              </a:spcBef>
              <a:spcAft>
                <a:spcPts val="0"/>
              </a:spcAft>
            </a:pPr>
            <a:r>
              <a:rPr sz="1220" b="1">
                <a:solidFill>
                  <a:srgbClr val="FF701B"/>
                </a:solidFill>
                <a:latin typeface="Aptos"/>
              </a:rPr>
              <a:t>01</a:t>
            </a:r>
            <a:r>
              <a:rPr sz="1170" b="1">
                <a:solidFill>
                  <a:srgbClr val="5B6470"/>
                </a:solidFill>
                <a:latin typeface="Aptos"/>
              </a:rPr>
              <a:t> · NOTORIEDAD DE MARCA</a:t>
            </a:r>
          </a:p>
        </p:txBody>
      </p:sp>
      <p:sp>
        <p:nvSpPr>
          <p:cNvPr id="98" name="Módulo 01 · cambio posible"/>
          <p:cNvSpPr txBox="1"/>
          <p:nvPr/>
        </p:nvSpPr>
        <p:spPr>
          <a:xfrm>
            <a:off x="795528" y="2148966"/>
            <a:ext cx="3090672" cy="758952"/>
          </a:xfrm>
          <a:prstGeom prst="rect">
            <a:avLst/>
          </a:prstGeom>
          <a:noFill/>
        </p:spPr>
        <p:txBody>
          <a:bodyPr wrap="square" lIns="0" tIns="0" rIns="0" bIns="0" anchor="t">
            <a:noAutofit/>
          </a:bodyPr>
          <a:lstStyle/>
          <a:p>
            <a:pPr algn="l">
              <a:lnSpc>
                <a:spcPct val="104000"/>
              </a:lnSpc>
              <a:spcBef>
                <a:spcPts val="0"/>
              </a:spcBef>
              <a:spcAft>
                <a:spcPts val="0"/>
              </a:spcAft>
            </a:pPr>
            <a:r>
              <a:rPr sz="1515" b="1" i="0">
                <a:solidFill>
                  <a:srgbClr val="1B2730"/>
                </a:solidFill>
                <a:latin typeface="Aptos"/>
              </a:rPr>
              <a:t>De desconocer Xiaomi Auto a reconocerla como marca de automóviles.</a:t>
            </a:r>
          </a:p>
        </p:txBody>
      </p:sp>
      <p:cxnSp>
        <p:nvCxnSpPr>
          <p:cNvPr id="99" name="Módulo 01 · separador"/>
          <p:cNvCxnSpPr/>
          <p:nvPr/>
        </p:nvCxnSpPr>
        <p:spPr>
          <a:xfrm>
            <a:off x="795528" y="3026790"/>
            <a:ext cx="3090672" cy="0"/>
          </a:xfrm>
          <a:prstGeom prst="line">
            <a:avLst/>
          </a:prstGeom>
          <a:ln w="10414">
            <a:solidFill>
              <a:srgbClr val="E5E9EB"/>
            </a:solidFill>
          </a:ln>
        </p:spPr>
        <p:style>
          <a:lnRef idx="2">
            <a:schemeClr val="accent1"/>
          </a:lnRef>
          <a:fillRef idx="0">
            <a:schemeClr val="accent1"/>
          </a:fillRef>
          <a:effectRef idx="1">
            <a:schemeClr val="accent1"/>
          </a:effectRef>
          <a:fontRef idx="minor">
            <a:schemeClr val="tx1"/>
          </a:fontRef>
        </p:style>
      </p:cxnSp>
      <p:sp>
        <p:nvSpPr>
          <p:cNvPr id="100" name="Módulo 01 · etiqueta de reflexión"/>
          <p:cNvSpPr txBox="1"/>
          <p:nvPr/>
        </p:nvSpPr>
        <p:spPr>
          <a:xfrm>
            <a:off x="795528" y="3136519"/>
            <a:ext cx="3090672" cy="201168"/>
          </a:xfrm>
          <a:prstGeom prst="rect">
            <a:avLst/>
          </a:prstGeom>
          <a:noFill/>
        </p:spPr>
        <p:txBody>
          <a:bodyPr wrap="square" lIns="0" tIns="0" rIns="0" bIns="0" anchor="t">
            <a:noAutofit/>
          </a:bodyPr>
          <a:lstStyle/>
          <a:p>
            <a:pPr algn="l">
              <a:lnSpc>
                <a:spcPct val="102000"/>
              </a:lnSpc>
              <a:spcBef>
                <a:spcPts val="0"/>
              </a:spcBef>
              <a:spcAft>
                <a:spcPts val="0"/>
              </a:spcAft>
            </a:pPr>
            <a:r>
              <a:rPr sz="1105" b="0" i="1">
                <a:solidFill>
                  <a:srgbClr val="5B6470"/>
                </a:solidFill>
                <a:latin typeface="Aptos"/>
              </a:rPr>
              <a:t>Ejemplo de reflexión:</a:t>
            </a:r>
          </a:p>
        </p:txBody>
      </p:sp>
      <p:sp>
        <p:nvSpPr>
          <p:cNvPr id="101" name="Ejemplo de reflexión 01"/>
          <p:cNvSpPr txBox="1"/>
          <p:nvPr/>
        </p:nvSpPr>
        <p:spPr>
          <a:xfrm>
            <a:off x="795528" y="3429127"/>
            <a:ext cx="3090672" cy="713232"/>
          </a:xfrm>
          <a:prstGeom prst="rect">
            <a:avLst/>
          </a:prstGeom>
          <a:noFill/>
        </p:spPr>
        <p:txBody>
          <a:bodyPr wrap="square" lIns="0" tIns="0" rIns="0" bIns="0" anchor="t">
            <a:noAutofit/>
          </a:bodyPr>
          <a:lstStyle/>
          <a:p>
            <a:pPr algn="l">
              <a:lnSpc>
                <a:spcPct val="103000"/>
              </a:lnSpc>
              <a:spcBef>
                <a:spcPts val="0"/>
              </a:spcBef>
              <a:spcAft>
                <a:spcPts val="0"/>
              </a:spcAft>
            </a:pPr>
            <a:r>
              <a:rPr sz="1145" b="0" i="0">
                <a:solidFill>
                  <a:srgbClr val="374551"/>
                </a:solidFill>
                <a:latin typeface="Aptos"/>
              </a:rPr>
              <a:t>¿Quien conoce los móviles Xiaomi sabe también que existe Xiaomi Auto?</a:t>
            </a:r>
          </a:p>
        </p:txBody>
      </p:sp>
      <p:sp>
        <p:nvSpPr>
          <p:cNvPr id="102" name="Módulo 02 · marco editable"/>
          <p:cNvSpPr/>
          <p:nvPr/>
        </p:nvSpPr>
        <p:spPr>
          <a:xfrm>
            <a:off x="4334256" y="1572894"/>
            <a:ext cx="3529584" cy="3209544"/>
          </a:xfrm>
          <a:prstGeom prst="roundRect">
            <a:avLst>
              <a:gd name="adj" fmla="val 6000"/>
            </a:avLst>
          </a:prstGeom>
          <a:solidFill>
            <a:srgbClr val="FFFFFF"/>
          </a:solidFill>
          <a:ln w="11684">
            <a:solidFill>
              <a:srgbClr val="D4DD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Módulo 02 · encabezado"/>
          <p:cNvSpPr txBox="1"/>
          <p:nvPr/>
        </p:nvSpPr>
        <p:spPr>
          <a:xfrm>
            <a:off x="4553712" y="1774063"/>
            <a:ext cx="3090672" cy="228600"/>
          </a:xfrm>
          <a:prstGeom prst="rect">
            <a:avLst/>
          </a:prstGeom>
          <a:noFill/>
        </p:spPr>
        <p:txBody>
          <a:bodyPr wrap="none" lIns="0" tIns="0" rIns="0" bIns="0">
            <a:spAutoFit/>
          </a:bodyPr>
          <a:lstStyle/>
          <a:p>
            <a:pPr>
              <a:lnSpc>
                <a:spcPct val="100000"/>
              </a:lnSpc>
              <a:spcBef>
                <a:spcPts val="0"/>
              </a:spcBef>
              <a:spcAft>
                <a:spcPts val="0"/>
              </a:spcAft>
            </a:pPr>
            <a:r>
              <a:rPr sz="1220" b="1">
                <a:solidFill>
                  <a:srgbClr val="FF701B"/>
                </a:solidFill>
                <a:latin typeface="Aptos"/>
              </a:rPr>
              <a:t>02</a:t>
            </a:r>
            <a:r>
              <a:rPr sz="1170" b="1">
                <a:solidFill>
                  <a:srgbClr val="5B6470"/>
                </a:solidFill>
                <a:latin typeface="Aptos"/>
              </a:rPr>
              <a:t> · COMPRENSIÓN Y CONFIANZA</a:t>
            </a:r>
          </a:p>
        </p:txBody>
      </p:sp>
      <p:sp>
        <p:nvSpPr>
          <p:cNvPr id="104" name="Módulo 02 · cambio posible"/>
          <p:cNvSpPr txBox="1"/>
          <p:nvPr/>
        </p:nvSpPr>
        <p:spPr>
          <a:xfrm>
            <a:off x="4553712" y="2148966"/>
            <a:ext cx="3090672" cy="758952"/>
          </a:xfrm>
          <a:prstGeom prst="rect">
            <a:avLst/>
          </a:prstGeom>
          <a:noFill/>
        </p:spPr>
        <p:txBody>
          <a:bodyPr wrap="square" lIns="0" tIns="0" rIns="0" bIns="0" anchor="t">
            <a:noAutofit/>
          </a:bodyPr>
          <a:lstStyle/>
          <a:p>
            <a:pPr algn="l">
              <a:lnSpc>
                <a:spcPct val="104000"/>
              </a:lnSpc>
              <a:spcBef>
                <a:spcPts val="0"/>
              </a:spcBef>
              <a:spcAft>
                <a:spcPts val="0"/>
              </a:spcAft>
            </a:pPr>
            <a:r>
              <a:rPr sz="1515" b="1" i="0">
                <a:solidFill>
                  <a:srgbClr val="1B2730"/>
                </a:solidFill>
                <a:latin typeface="Aptos"/>
              </a:rPr>
              <a:t>De conocer la marca a comprender su propuesta de valor y evaluar su credibilidad.</a:t>
            </a:r>
          </a:p>
        </p:txBody>
      </p:sp>
      <p:cxnSp>
        <p:nvCxnSpPr>
          <p:cNvPr id="105" name="Módulo 02 · separador"/>
          <p:cNvCxnSpPr/>
          <p:nvPr/>
        </p:nvCxnSpPr>
        <p:spPr>
          <a:xfrm>
            <a:off x="4553712" y="3026790"/>
            <a:ext cx="3090671" cy="0"/>
          </a:xfrm>
          <a:prstGeom prst="line">
            <a:avLst/>
          </a:prstGeom>
          <a:ln w="10414">
            <a:solidFill>
              <a:srgbClr val="E5E9EB"/>
            </a:solidFill>
          </a:ln>
        </p:spPr>
        <p:style>
          <a:lnRef idx="2">
            <a:schemeClr val="accent1"/>
          </a:lnRef>
          <a:fillRef idx="0">
            <a:schemeClr val="accent1"/>
          </a:fillRef>
          <a:effectRef idx="1">
            <a:schemeClr val="accent1"/>
          </a:effectRef>
          <a:fontRef idx="minor">
            <a:schemeClr val="tx1"/>
          </a:fontRef>
        </p:style>
      </p:cxnSp>
      <p:sp>
        <p:nvSpPr>
          <p:cNvPr id="106" name="Módulo 02 · etiqueta de reflexión"/>
          <p:cNvSpPr txBox="1"/>
          <p:nvPr/>
        </p:nvSpPr>
        <p:spPr>
          <a:xfrm>
            <a:off x="4553712" y="3136519"/>
            <a:ext cx="3090672" cy="201168"/>
          </a:xfrm>
          <a:prstGeom prst="rect">
            <a:avLst/>
          </a:prstGeom>
          <a:noFill/>
        </p:spPr>
        <p:txBody>
          <a:bodyPr wrap="square" lIns="0" tIns="0" rIns="0" bIns="0" anchor="t">
            <a:noAutofit/>
          </a:bodyPr>
          <a:lstStyle/>
          <a:p>
            <a:pPr algn="l">
              <a:lnSpc>
                <a:spcPct val="102000"/>
              </a:lnSpc>
              <a:spcBef>
                <a:spcPts val="0"/>
              </a:spcBef>
              <a:spcAft>
                <a:spcPts val="0"/>
              </a:spcAft>
            </a:pPr>
            <a:r>
              <a:rPr sz="1105" b="0" i="1">
                <a:solidFill>
                  <a:srgbClr val="5B6470"/>
                </a:solidFill>
                <a:latin typeface="Aptos"/>
              </a:rPr>
              <a:t>Ejemplos de reflexión:</a:t>
            </a:r>
          </a:p>
        </p:txBody>
      </p:sp>
      <p:sp>
        <p:nvSpPr>
          <p:cNvPr id="107" name="Ejemplo de reflexión 02A · Xiaomi y automoción"/>
          <p:cNvSpPr txBox="1"/>
          <p:nvPr/>
        </p:nvSpPr>
        <p:spPr>
          <a:xfrm>
            <a:off x="4553712" y="3419983"/>
            <a:ext cx="3090672" cy="658368"/>
          </a:xfrm>
          <a:prstGeom prst="rect">
            <a:avLst/>
          </a:prstGeom>
          <a:noFill/>
        </p:spPr>
        <p:txBody>
          <a:bodyPr wrap="square" lIns="0" tIns="0" rIns="0" bIns="0" anchor="t">
            <a:noAutofit/>
          </a:bodyPr>
          <a:lstStyle/>
          <a:p>
            <a:pPr algn="l">
              <a:lnSpc>
                <a:spcPct val="100000"/>
              </a:lnSpc>
              <a:spcBef>
                <a:spcPts val="0"/>
              </a:spcBef>
              <a:spcAft>
                <a:spcPts val="0"/>
              </a:spcAft>
            </a:pPr>
            <a:r>
              <a:rPr sz="1105" b="0" i="0">
                <a:solidFill>
                  <a:srgbClr val="374551"/>
                </a:solidFill>
                <a:latin typeface="Aptos"/>
              </a:rPr>
              <a:t>¿Quien asocia Xiaomi principalmente con la relación calidad-precio reconoce también sus capacidades en automoción?</a:t>
            </a:r>
          </a:p>
        </p:txBody>
      </p:sp>
      <p:sp>
        <p:nvSpPr>
          <p:cNvPr id="108" name="Ejemplo de reflexión 02B · posventa"/>
          <p:cNvSpPr txBox="1"/>
          <p:nvPr/>
        </p:nvSpPr>
        <p:spPr>
          <a:xfrm>
            <a:off x="4553712" y="4160647"/>
            <a:ext cx="3090672" cy="566928"/>
          </a:xfrm>
          <a:prstGeom prst="rect">
            <a:avLst/>
          </a:prstGeom>
          <a:noFill/>
        </p:spPr>
        <p:txBody>
          <a:bodyPr wrap="square" lIns="0" tIns="0" rIns="0" bIns="0" anchor="t">
            <a:noAutofit/>
          </a:bodyPr>
          <a:lstStyle/>
          <a:p>
            <a:pPr algn="l">
              <a:lnSpc>
                <a:spcPct val="100000"/>
              </a:lnSpc>
              <a:spcBef>
                <a:spcPts val="0"/>
              </a:spcBef>
              <a:spcAft>
                <a:spcPts val="0"/>
              </a:spcAft>
            </a:pPr>
            <a:r>
              <a:rPr sz="1105" b="0" i="0">
                <a:solidFill>
                  <a:srgbClr val="374551"/>
                </a:solidFill>
                <a:latin typeface="Aptos"/>
              </a:rPr>
              <a:t>¿Qué pruebas necesita quien duda de la calidad o del servicio posventa de los automóviles chinos?</a:t>
            </a:r>
          </a:p>
        </p:txBody>
      </p:sp>
      <p:sp>
        <p:nvSpPr>
          <p:cNvPr id="109" name="Módulo 03 · marco editable"/>
          <p:cNvSpPr/>
          <p:nvPr/>
        </p:nvSpPr>
        <p:spPr>
          <a:xfrm>
            <a:off x="8092440" y="1572894"/>
            <a:ext cx="3529584" cy="3209544"/>
          </a:xfrm>
          <a:prstGeom prst="roundRect">
            <a:avLst>
              <a:gd name="adj" fmla="val 6000"/>
            </a:avLst>
          </a:prstGeom>
          <a:solidFill>
            <a:srgbClr val="FFFFFF"/>
          </a:solidFill>
          <a:ln w="11684">
            <a:solidFill>
              <a:srgbClr val="D4DD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 name="Módulo 03 · encabezado"/>
          <p:cNvSpPr txBox="1"/>
          <p:nvPr/>
        </p:nvSpPr>
        <p:spPr>
          <a:xfrm>
            <a:off x="8311896" y="1774063"/>
            <a:ext cx="3090672" cy="228600"/>
          </a:xfrm>
          <a:prstGeom prst="rect">
            <a:avLst/>
          </a:prstGeom>
          <a:noFill/>
        </p:spPr>
        <p:txBody>
          <a:bodyPr wrap="none" lIns="0" tIns="0" rIns="0" bIns="0">
            <a:spAutoFit/>
          </a:bodyPr>
          <a:lstStyle/>
          <a:p>
            <a:pPr>
              <a:lnSpc>
                <a:spcPct val="100000"/>
              </a:lnSpc>
              <a:spcBef>
                <a:spcPts val="0"/>
              </a:spcBef>
              <a:spcAft>
                <a:spcPts val="0"/>
              </a:spcAft>
            </a:pPr>
            <a:r>
              <a:rPr sz="1220" b="1">
                <a:solidFill>
                  <a:srgbClr val="FF701B"/>
                </a:solidFill>
                <a:latin typeface="Aptos"/>
              </a:rPr>
              <a:t>03</a:t>
            </a:r>
            <a:r>
              <a:rPr sz="1170" b="1">
                <a:solidFill>
                  <a:srgbClr val="5B6470"/>
                </a:solidFill>
                <a:latin typeface="Aptos"/>
              </a:rPr>
              <a:t> · CONSIDERACIÓN DE MARCA</a:t>
            </a:r>
          </a:p>
        </p:txBody>
      </p:sp>
      <p:sp>
        <p:nvSpPr>
          <p:cNvPr id="111" name="Módulo 03 · cambio posible"/>
          <p:cNvSpPr txBox="1"/>
          <p:nvPr/>
        </p:nvSpPr>
        <p:spPr>
          <a:xfrm>
            <a:off x="8311896" y="2148966"/>
            <a:ext cx="3090672" cy="758952"/>
          </a:xfrm>
          <a:prstGeom prst="rect">
            <a:avLst/>
          </a:prstGeom>
          <a:noFill/>
        </p:spPr>
        <p:txBody>
          <a:bodyPr wrap="square" lIns="0" tIns="0" rIns="0" bIns="0" anchor="t">
            <a:noAutofit/>
          </a:bodyPr>
          <a:lstStyle/>
          <a:p>
            <a:pPr algn="l">
              <a:lnSpc>
                <a:spcPct val="104000"/>
              </a:lnSpc>
              <a:spcBef>
                <a:spcPts val="0"/>
              </a:spcBef>
              <a:spcAft>
                <a:spcPts val="0"/>
              </a:spcAft>
            </a:pPr>
            <a:r>
              <a:rPr sz="1515" b="1" i="0">
                <a:solidFill>
                  <a:srgbClr val="1B2730"/>
                </a:solidFill>
                <a:latin typeface="Aptos"/>
              </a:rPr>
              <a:t>De interesarse por Xiaomi Auto a incluirla entre las alternativas de compra.</a:t>
            </a:r>
          </a:p>
        </p:txBody>
      </p:sp>
      <p:cxnSp>
        <p:nvCxnSpPr>
          <p:cNvPr id="112" name="Módulo 03 · separador"/>
          <p:cNvCxnSpPr/>
          <p:nvPr/>
        </p:nvCxnSpPr>
        <p:spPr>
          <a:xfrm>
            <a:off x="8311896" y="3026790"/>
            <a:ext cx="3090671" cy="0"/>
          </a:xfrm>
          <a:prstGeom prst="line">
            <a:avLst/>
          </a:prstGeom>
          <a:ln w="10414">
            <a:solidFill>
              <a:srgbClr val="E5E9EB"/>
            </a:solidFill>
          </a:ln>
        </p:spPr>
        <p:style>
          <a:lnRef idx="2">
            <a:schemeClr val="accent1"/>
          </a:lnRef>
          <a:fillRef idx="0">
            <a:schemeClr val="accent1"/>
          </a:fillRef>
          <a:effectRef idx="1">
            <a:schemeClr val="accent1"/>
          </a:effectRef>
          <a:fontRef idx="minor">
            <a:schemeClr val="tx1"/>
          </a:fontRef>
        </p:style>
      </p:cxnSp>
      <p:sp>
        <p:nvSpPr>
          <p:cNvPr id="113" name="Módulo 03 · etiqueta de reflexión"/>
          <p:cNvSpPr txBox="1"/>
          <p:nvPr/>
        </p:nvSpPr>
        <p:spPr>
          <a:xfrm>
            <a:off x="8311896" y="3136519"/>
            <a:ext cx="3090672" cy="201168"/>
          </a:xfrm>
          <a:prstGeom prst="rect">
            <a:avLst/>
          </a:prstGeom>
          <a:noFill/>
        </p:spPr>
        <p:txBody>
          <a:bodyPr wrap="square" lIns="0" tIns="0" rIns="0" bIns="0" anchor="t">
            <a:noAutofit/>
          </a:bodyPr>
          <a:lstStyle/>
          <a:p>
            <a:pPr algn="l">
              <a:lnSpc>
                <a:spcPct val="102000"/>
              </a:lnSpc>
              <a:spcBef>
                <a:spcPts val="0"/>
              </a:spcBef>
              <a:spcAft>
                <a:spcPts val="0"/>
              </a:spcAft>
            </a:pPr>
            <a:r>
              <a:rPr sz="1105" b="0" i="1">
                <a:solidFill>
                  <a:srgbClr val="5B6470"/>
                </a:solidFill>
                <a:latin typeface="Aptos"/>
              </a:rPr>
              <a:t>Ejemplo de reflexión:</a:t>
            </a:r>
          </a:p>
        </p:txBody>
      </p:sp>
      <p:sp>
        <p:nvSpPr>
          <p:cNvPr id="114" name="Ejemplo de reflexión 03"/>
          <p:cNvSpPr txBox="1"/>
          <p:nvPr/>
        </p:nvSpPr>
        <p:spPr>
          <a:xfrm>
            <a:off x="8311896" y="3429127"/>
            <a:ext cx="3090672" cy="713232"/>
          </a:xfrm>
          <a:prstGeom prst="rect">
            <a:avLst/>
          </a:prstGeom>
          <a:noFill/>
        </p:spPr>
        <p:txBody>
          <a:bodyPr wrap="square" lIns="0" tIns="0" rIns="0" bIns="0" anchor="t">
            <a:noAutofit/>
          </a:bodyPr>
          <a:lstStyle/>
          <a:p>
            <a:pPr algn="l">
              <a:lnSpc>
                <a:spcPct val="103000"/>
              </a:lnSpc>
              <a:spcBef>
                <a:spcPts val="0"/>
              </a:spcBef>
              <a:spcAft>
                <a:spcPts val="0"/>
              </a:spcAft>
            </a:pPr>
            <a:r>
              <a:rPr sz="1145" b="0" i="0">
                <a:solidFill>
                  <a:srgbClr val="374551"/>
                </a:solidFill>
                <a:latin typeface="Aptos"/>
              </a:rPr>
              <a:t>¿Quien busca un vehículo eléctrico consideraría Xiaomi Auto entre sus opciones?</a:t>
            </a:r>
          </a:p>
        </p:txBody>
      </p:sp>
      <p:cxnSp>
        <p:nvCxnSpPr>
          <p:cNvPr id="115" name="Relación editable · alternativa 1 hacia decisión"/>
          <p:cNvCxnSpPr/>
          <p:nvPr/>
        </p:nvCxnSpPr>
        <p:spPr>
          <a:xfrm>
            <a:off x="2340864" y="4782439"/>
            <a:ext cx="0" cy="128016"/>
          </a:xfrm>
          <a:prstGeom prst="line">
            <a:avLst/>
          </a:prstGeom>
          <a:ln w="11811">
            <a:solidFill>
              <a:srgbClr val="D4DDE4"/>
            </a:solidFill>
          </a:ln>
        </p:spPr>
        <p:style>
          <a:lnRef idx="2">
            <a:schemeClr val="accent1"/>
          </a:lnRef>
          <a:fillRef idx="0">
            <a:schemeClr val="accent1"/>
          </a:fillRef>
          <a:effectRef idx="1">
            <a:schemeClr val="accent1"/>
          </a:effectRef>
          <a:fontRef idx="minor">
            <a:schemeClr val="tx1"/>
          </a:fontRef>
        </p:style>
      </p:cxnSp>
      <p:cxnSp>
        <p:nvCxnSpPr>
          <p:cNvPr id="116" name="Relación editable · alternativa 2 hacia decisión"/>
          <p:cNvCxnSpPr/>
          <p:nvPr/>
        </p:nvCxnSpPr>
        <p:spPr>
          <a:xfrm>
            <a:off x="6099048" y="4782439"/>
            <a:ext cx="0" cy="128016"/>
          </a:xfrm>
          <a:prstGeom prst="line">
            <a:avLst/>
          </a:prstGeom>
          <a:ln w="11811">
            <a:solidFill>
              <a:srgbClr val="D4DDE4"/>
            </a:solidFill>
          </a:ln>
        </p:spPr>
        <p:style>
          <a:lnRef idx="2">
            <a:schemeClr val="accent1"/>
          </a:lnRef>
          <a:fillRef idx="0">
            <a:schemeClr val="accent1"/>
          </a:fillRef>
          <a:effectRef idx="1">
            <a:schemeClr val="accent1"/>
          </a:effectRef>
          <a:fontRef idx="minor">
            <a:schemeClr val="tx1"/>
          </a:fontRef>
        </p:style>
      </p:cxnSp>
      <p:cxnSp>
        <p:nvCxnSpPr>
          <p:cNvPr id="117" name="Relación editable · alternativa 3 hacia decisión"/>
          <p:cNvCxnSpPr/>
          <p:nvPr/>
        </p:nvCxnSpPr>
        <p:spPr>
          <a:xfrm>
            <a:off x="9857232" y="4782439"/>
            <a:ext cx="0" cy="128016"/>
          </a:xfrm>
          <a:prstGeom prst="line">
            <a:avLst/>
          </a:prstGeom>
          <a:ln w="11811">
            <a:solidFill>
              <a:srgbClr val="D4DDE4"/>
            </a:solidFill>
          </a:ln>
        </p:spPr>
        <p:style>
          <a:lnRef idx="2">
            <a:schemeClr val="accent1"/>
          </a:lnRef>
          <a:fillRef idx="0">
            <a:schemeClr val="accent1"/>
          </a:fillRef>
          <a:effectRef idx="1">
            <a:schemeClr val="accent1"/>
          </a:effectRef>
          <a:fontRef idx="minor">
            <a:schemeClr val="tx1"/>
          </a:fontRef>
        </p:style>
      </p:cxnSp>
      <p:cxnSp>
        <p:nvCxnSpPr>
          <p:cNvPr id="118" name="Convergencia de las tres posibilidades"/>
          <p:cNvCxnSpPr/>
          <p:nvPr/>
        </p:nvCxnSpPr>
        <p:spPr>
          <a:xfrm>
            <a:off x="2340864" y="4910455"/>
            <a:ext cx="7516368" cy="0"/>
          </a:xfrm>
          <a:prstGeom prst="line">
            <a:avLst/>
          </a:prstGeom>
          <a:ln w="11811">
            <a:solidFill>
              <a:srgbClr val="D4DDE4"/>
            </a:solidFill>
          </a:ln>
        </p:spPr>
        <p:style>
          <a:lnRef idx="2">
            <a:schemeClr val="accent1"/>
          </a:lnRef>
          <a:fillRef idx="0">
            <a:schemeClr val="accent1"/>
          </a:fillRef>
          <a:effectRef idx="1">
            <a:schemeClr val="accent1"/>
          </a:effectRef>
          <a:fontRef idx="minor">
            <a:schemeClr val="tx1"/>
          </a:fontRef>
        </p:style>
      </p:cxnSp>
      <p:cxnSp>
        <p:nvCxnSpPr>
          <p:cNvPr id="119" name="Conector final · elección estratégica"/>
          <p:cNvCxnSpPr/>
          <p:nvPr/>
        </p:nvCxnSpPr>
        <p:spPr>
          <a:xfrm>
            <a:off x="6099048" y="4910455"/>
            <a:ext cx="0" cy="155448"/>
          </a:xfrm>
          <a:prstGeom prst="line">
            <a:avLst/>
          </a:prstGeom>
          <a:ln w="16510">
            <a:solidFill>
              <a:srgbClr val="FF701B"/>
            </a:solidFill>
            <a:headEnd type="triangle" w="sm" len="sm"/>
          </a:ln>
        </p:spPr>
        <p:style>
          <a:lnRef idx="2">
            <a:schemeClr val="accent1"/>
          </a:lnRef>
          <a:fillRef idx="0">
            <a:schemeClr val="accent1"/>
          </a:fillRef>
          <a:effectRef idx="1">
            <a:schemeClr val="accent1"/>
          </a:effectRef>
          <a:fontRef idx="minor">
            <a:schemeClr val="tx1"/>
          </a:fontRef>
        </p:style>
      </p:cxnSp>
      <p:sp>
        <p:nvSpPr>
          <p:cNvPr id="120" name="Punto común de evaluación"/>
          <p:cNvSpPr/>
          <p:nvPr/>
        </p:nvSpPr>
        <p:spPr>
          <a:xfrm>
            <a:off x="6061557" y="4872964"/>
            <a:ext cx="74980" cy="74980"/>
          </a:xfrm>
          <a:prstGeom prst="roundRect">
            <a:avLst>
              <a:gd name="adj" fmla="val 50000"/>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1" name="LA DECISIÓN ESTRATÉGICA · panel"/>
          <p:cNvSpPr/>
          <p:nvPr/>
        </p:nvSpPr>
        <p:spPr>
          <a:xfrm>
            <a:off x="585216" y="5093335"/>
            <a:ext cx="11018520" cy="1014984"/>
          </a:xfrm>
          <a:prstGeom prst="roundRect">
            <a:avLst>
              <a:gd name="adj" fmla="val 3000"/>
            </a:avLst>
          </a:prstGeom>
          <a:solidFill>
            <a:srgbClr val="FFF9F4"/>
          </a:solidFill>
          <a:ln w="17145">
            <a:solidFill>
              <a:srgbClr val="FF70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 name="Panel · título"/>
          <p:cNvSpPr txBox="1"/>
          <p:nvPr/>
        </p:nvSpPr>
        <p:spPr>
          <a:xfrm>
            <a:off x="850392" y="5198491"/>
            <a:ext cx="10479024" cy="164592"/>
          </a:xfrm>
          <a:prstGeom prst="rect">
            <a:avLst/>
          </a:prstGeom>
          <a:noFill/>
        </p:spPr>
        <p:txBody>
          <a:bodyPr wrap="square" lIns="0" tIns="0" rIns="0" bIns="0" anchor="t">
            <a:noAutofit/>
          </a:bodyPr>
          <a:lstStyle/>
          <a:p>
            <a:pPr algn="l">
              <a:lnSpc>
                <a:spcPct val="102000"/>
              </a:lnSpc>
              <a:spcBef>
                <a:spcPts val="0"/>
              </a:spcBef>
              <a:spcAft>
                <a:spcPts val="0"/>
              </a:spcAft>
            </a:pPr>
            <a:r>
              <a:rPr sz="1165" b="1" i="0">
                <a:solidFill>
                  <a:srgbClr val="FF701B"/>
                </a:solidFill>
                <a:latin typeface="Aptos"/>
              </a:rPr>
              <a:t>LA DECISIÓN ESTRATÉGICA</a:t>
            </a:r>
          </a:p>
        </p:txBody>
      </p:sp>
      <p:sp>
        <p:nvSpPr>
          <p:cNvPr id="123" name="Panel · pregunta de priorización"/>
          <p:cNvSpPr txBox="1"/>
          <p:nvPr/>
        </p:nvSpPr>
        <p:spPr>
          <a:xfrm>
            <a:off x="850392" y="5424347"/>
            <a:ext cx="10479024" cy="274320"/>
          </a:xfrm>
          <a:prstGeom prst="rect">
            <a:avLst/>
          </a:prstGeom>
          <a:noFill/>
        </p:spPr>
        <p:txBody>
          <a:bodyPr wrap="square" lIns="0" tIns="0" rIns="0" bIns="0" anchor="t">
            <a:noAutofit/>
          </a:bodyPr>
          <a:lstStyle/>
          <a:p>
            <a:pPr algn="l">
              <a:lnSpc>
                <a:spcPct val="102000"/>
              </a:lnSpc>
              <a:spcBef>
                <a:spcPts val="0"/>
              </a:spcBef>
              <a:spcAft>
                <a:spcPts val="0"/>
              </a:spcAft>
            </a:pPr>
            <a:r>
              <a:rPr sz="1750" b="1" i="0">
                <a:solidFill>
                  <a:srgbClr val="1B2730"/>
                </a:solidFill>
                <a:latin typeface="Aptos"/>
              </a:rPr>
              <a:t>¿Qué cambio debemos priorizar y cómo sabremos si se ha producido?</a:t>
            </a:r>
          </a:p>
        </p:txBody>
      </p:sp>
      <p:sp>
        <p:nvSpPr>
          <p:cNvPr id="124" name="Cadena 1 · investigación"/>
          <p:cNvSpPr txBox="1"/>
          <p:nvPr/>
        </p:nvSpPr>
        <p:spPr>
          <a:xfrm>
            <a:off x="850392" y="5855944"/>
            <a:ext cx="2770632" cy="182880"/>
          </a:xfrm>
          <a:prstGeom prst="rect">
            <a:avLst/>
          </a:prstGeom>
          <a:noFill/>
        </p:spPr>
        <p:txBody>
          <a:bodyPr wrap="square" lIns="0" tIns="0" rIns="0" bIns="0" anchor="t">
            <a:noAutofit/>
          </a:bodyPr>
          <a:lstStyle/>
          <a:p>
            <a:pPr algn="l">
              <a:lnSpc>
                <a:spcPct val="102000"/>
              </a:lnSpc>
              <a:spcBef>
                <a:spcPts val="0"/>
              </a:spcBef>
              <a:spcAft>
                <a:spcPts val="0"/>
              </a:spcAft>
            </a:pPr>
            <a:r>
              <a:rPr sz="1215" b="1" i="0">
                <a:solidFill>
                  <a:srgbClr val="1B2730"/>
                </a:solidFill>
                <a:latin typeface="Aptos"/>
              </a:rPr>
              <a:t>Investigación y diagnóstico</a:t>
            </a:r>
          </a:p>
        </p:txBody>
      </p:sp>
      <p:sp>
        <p:nvSpPr>
          <p:cNvPr id="125" name="Flecha editable 1 · investigación a objetivo"/>
          <p:cNvSpPr txBox="1"/>
          <p:nvPr/>
        </p:nvSpPr>
        <p:spPr>
          <a:xfrm>
            <a:off x="3566160" y="5844057"/>
            <a:ext cx="393192" cy="219456"/>
          </a:xfrm>
          <a:prstGeom prst="rect">
            <a:avLst/>
          </a:prstGeom>
          <a:noFill/>
        </p:spPr>
        <p:txBody>
          <a:bodyPr wrap="square" lIns="0" tIns="0" rIns="0" bIns="0" anchor="t">
            <a:noAutofit/>
          </a:bodyPr>
          <a:lstStyle/>
          <a:p>
            <a:pPr algn="ctr">
              <a:lnSpc>
                <a:spcPct val="102000"/>
              </a:lnSpc>
              <a:spcBef>
                <a:spcPts val="0"/>
              </a:spcBef>
              <a:spcAft>
                <a:spcPts val="0"/>
              </a:spcAft>
            </a:pPr>
            <a:r>
              <a:rPr sz="1620" b="1" i="0">
                <a:solidFill>
                  <a:srgbClr val="FF701B"/>
                </a:solidFill>
                <a:latin typeface="Aptos"/>
              </a:rPr>
              <a:t>→</a:t>
            </a:r>
          </a:p>
        </p:txBody>
      </p:sp>
      <p:sp>
        <p:nvSpPr>
          <p:cNvPr id="126" name="Cadena 2 · objetivo prioritario"/>
          <p:cNvSpPr txBox="1"/>
          <p:nvPr/>
        </p:nvSpPr>
        <p:spPr>
          <a:xfrm>
            <a:off x="4050791" y="5855944"/>
            <a:ext cx="4041648" cy="182880"/>
          </a:xfrm>
          <a:prstGeom prst="rect">
            <a:avLst/>
          </a:prstGeom>
          <a:noFill/>
        </p:spPr>
        <p:txBody>
          <a:bodyPr wrap="square" lIns="0" tIns="0" rIns="0" bIns="0" anchor="t">
            <a:noAutofit/>
          </a:bodyPr>
          <a:lstStyle/>
          <a:p>
            <a:pPr algn="ctr">
              <a:lnSpc>
                <a:spcPct val="102000"/>
              </a:lnSpc>
              <a:spcBef>
                <a:spcPts val="0"/>
              </a:spcBef>
              <a:spcAft>
                <a:spcPts val="0"/>
              </a:spcAft>
            </a:pPr>
            <a:r>
              <a:rPr sz="1215" b="1" i="0">
                <a:solidFill>
                  <a:srgbClr val="1B2730"/>
                </a:solidFill>
                <a:latin typeface="Aptos"/>
              </a:rPr>
              <a:t>Objetivo de comunicación prioritario</a:t>
            </a:r>
          </a:p>
        </p:txBody>
      </p:sp>
      <p:sp>
        <p:nvSpPr>
          <p:cNvPr id="127" name="Flecha editable 2 · objetivo a KPI"/>
          <p:cNvSpPr txBox="1"/>
          <p:nvPr/>
        </p:nvSpPr>
        <p:spPr>
          <a:xfrm>
            <a:off x="8156448" y="5844057"/>
            <a:ext cx="393192" cy="219456"/>
          </a:xfrm>
          <a:prstGeom prst="rect">
            <a:avLst/>
          </a:prstGeom>
          <a:noFill/>
        </p:spPr>
        <p:txBody>
          <a:bodyPr wrap="square" lIns="0" tIns="0" rIns="0" bIns="0" anchor="t">
            <a:noAutofit/>
          </a:bodyPr>
          <a:lstStyle/>
          <a:p>
            <a:pPr algn="ctr">
              <a:lnSpc>
                <a:spcPct val="102000"/>
              </a:lnSpc>
              <a:spcBef>
                <a:spcPts val="0"/>
              </a:spcBef>
              <a:spcAft>
                <a:spcPts val="0"/>
              </a:spcAft>
            </a:pPr>
            <a:r>
              <a:rPr sz="1620" b="1" i="0">
                <a:solidFill>
                  <a:srgbClr val="FF701B"/>
                </a:solidFill>
                <a:latin typeface="Aptos"/>
              </a:rPr>
              <a:t>→</a:t>
            </a:r>
          </a:p>
        </p:txBody>
      </p:sp>
      <p:sp>
        <p:nvSpPr>
          <p:cNvPr id="128" name="Cadena 3 · KPI"/>
          <p:cNvSpPr txBox="1"/>
          <p:nvPr/>
        </p:nvSpPr>
        <p:spPr>
          <a:xfrm>
            <a:off x="8723376" y="5855944"/>
            <a:ext cx="2651760" cy="182880"/>
          </a:xfrm>
          <a:prstGeom prst="rect">
            <a:avLst/>
          </a:prstGeom>
          <a:noFill/>
        </p:spPr>
        <p:txBody>
          <a:bodyPr wrap="square" lIns="0" tIns="0" rIns="0" bIns="0" anchor="t">
            <a:noAutofit/>
          </a:bodyPr>
          <a:lstStyle/>
          <a:p>
            <a:pPr algn="ctr">
              <a:lnSpc>
                <a:spcPct val="102000"/>
              </a:lnSpc>
              <a:spcBef>
                <a:spcPts val="0"/>
              </a:spcBef>
              <a:spcAft>
                <a:spcPts val="0"/>
              </a:spcAft>
            </a:pPr>
            <a:r>
              <a:rPr sz="1215" b="1" i="0">
                <a:solidFill>
                  <a:srgbClr val="1B2730"/>
                </a:solidFill>
                <a:latin typeface="Aptos"/>
              </a:rPr>
              <a:t>KPI</a:t>
            </a:r>
          </a:p>
        </p:txBody>
      </p:sp>
      <p:sp>
        <p:nvSpPr>
          <p:cNvPr id="129" name="Nota · no es una secuencia obligatoria"/>
          <p:cNvSpPr txBox="1"/>
          <p:nvPr/>
        </p:nvSpPr>
        <p:spPr>
          <a:xfrm>
            <a:off x="585216" y="6204331"/>
            <a:ext cx="11000232" cy="151790"/>
          </a:xfrm>
          <a:prstGeom prst="rect">
            <a:avLst/>
          </a:prstGeom>
          <a:noFill/>
        </p:spPr>
        <p:txBody>
          <a:bodyPr wrap="square" lIns="0" tIns="0" rIns="0" bIns="0" anchor="t">
            <a:noAutofit/>
          </a:bodyPr>
          <a:lstStyle/>
          <a:p>
            <a:pPr algn="l">
              <a:lnSpc>
                <a:spcPct val="102000"/>
              </a:lnSpc>
              <a:spcBef>
                <a:spcPts val="0"/>
              </a:spcBef>
              <a:spcAft>
                <a:spcPts val="0"/>
              </a:spcAft>
            </a:pPr>
            <a:r>
              <a:rPr sz="950" b="0" i="1">
                <a:solidFill>
                  <a:srgbClr val="5B6470"/>
                </a:solidFill>
                <a:latin typeface="Aptos"/>
              </a:rPr>
              <a:t>Tres posibles resultados de comunicación, no una secuencia obligatoria. Los ejemplos son hipótesis que deben investigarse.</a:t>
            </a:r>
          </a:p>
        </p:txBody>
      </p:sp>
      <p:sp>
        <p:nvSpPr>
          <p:cNvPr id="130" name="Nota · el éxito no equivale solo a ventas"/>
          <p:cNvSpPr txBox="1"/>
          <p:nvPr/>
        </p:nvSpPr>
        <p:spPr>
          <a:xfrm>
            <a:off x="585216" y="6388125"/>
            <a:ext cx="11000232" cy="151790"/>
          </a:xfrm>
          <a:prstGeom prst="rect">
            <a:avLst/>
          </a:prstGeom>
          <a:noFill/>
        </p:spPr>
        <p:txBody>
          <a:bodyPr wrap="square" lIns="0" tIns="0" rIns="0" bIns="0" anchor="t">
            <a:noAutofit/>
          </a:bodyPr>
          <a:lstStyle/>
          <a:p>
            <a:pPr algn="l">
              <a:lnSpc>
                <a:spcPct val="102000"/>
              </a:lnSpc>
              <a:spcBef>
                <a:spcPts val="0"/>
              </a:spcBef>
              <a:spcAft>
                <a:spcPts val="0"/>
              </a:spcAft>
            </a:pPr>
            <a:r>
              <a:rPr sz="1015" b="1" i="0">
                <a:solidFill>
                  <a:srgbClr val="1B2730"/>
                </a:solidFill>
                <a:latin typeface="Aptos"/>
              </a:rPr>
              <a:t>El éxito de la comunicación no tiene por qué medirse únicamente en ventas.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75438" y="0"/>
            <a:ext cx="5516575" cy="6858000"/>
          </a:xfrm>
          <a:prstGeom prst="rect">
            <a:avLst/>
          </a:prstGeom>
          <a:solidFill>
            <a:srgbClr val="F5F7F7"/>
          </a:solidFill>
          <a:ln>
            <a:noFill/>
          </a:ln>
        </p:spPr>
        <p:txBody>
          <a:bodyPr rtlCol="0" anchor="ctr"/>
          <a:lstStyle/>
          <a:p>
            <a:pPr algn="ctr"/>
            <a:endParaRPr/>
          </a:p>
        </p:txBody>
      </p:sp>
      <p:pic>
        <p:nvPicPr>
          <p:cNvPr id="3" name="FOTOGRAFÍA ORIGINAL OFICIAL XIAOMI SU7 · IMAGEN INDEPENDIENTE" descr="image.png"/>
          <p:cNvPicPr>
            <a:picLocks noChangeAspect="1"/>
          </p:cNvPicPr>
          <p:nvPr/>
        </p:nvPicPr>
        <p:blipFill>
          <a:blip r:embed="rId3"/>
          <a:stretch>
            <a:fillRect/>
          </a:stretch>
        </p:blipFill>
        <p:spPr>
          <a:xfrm>
            <a:off x="6227382" y="1088136"/>
            <a:ext cx="5961888" cy="4657725"/>
          </a:xfrm>
          <a:prstGeom prst="rect">
            <a:avLst/>
          </a:prstGeom>
        </p:spPr>
      </p:pic>
      <p:sp>
        <p:nvSpPr>
          <p:cNvPr id="4" name="Rectangle 3"/>
          <p:cNvSpPr/>
          <p:nvPr/>
        </p:nvSpPr>
        <p:spPr>
          <a:xfrm>
            <a:off x="722694" y="649224"/>
            <a:ext cx="50292" cy="265176"/>
          </a:xfrm>
          <a:prstGeom prst="rect">
            <a:avLst/>
          </a:prstGeom>
          <a:solidFill>
            <a:srgbClr val="FF6900"/>
          </a:solidFill>
          <a:ln>
            <a:noFill/>
          </a:ln>
        </p:spPr>
        <p:txBody>
          <a:bodyPr rtlCol="0" anchor="ctr"/>
          <a:lstStyle/>
          <a:p>
            <a:pPr algn="ctr"/>
            <a:endParaRPr/>
          </a:p>
        </p:txBody>
      </p:sp>
      <p:sp>
        <p:nvSpPr>
          <p:cNvPr id="5" name="NÚMERO DE CAPÍTULO"/>
          <p:cNvSpPr txBox="1"/>
          <p:nvPr/>
        </p:nvSpPr>
        <p:spPr>
          <a:xfrm>
            <a:off x="923861" y="640080"/>
            <a:ext cx="5394960" cy="201295"/>
          </a:xfrm>
          <a:prstGeom prst="rect">
            <a:avLst/>
          </a:prstGeom>
          <a:noFill/>
        </p:spPr>
        <p:txBody>
          <a:bodyPr wrap="square" lIns="0" tIns="0" rIns="0" bIns="0" anchor="t">
            <a:spAutoFit/>
          </a:bodyPr>
          <a:lstStyle/>
          <a:p>
            <a:pPr algn="l">
              <a:spcBef>
                <a:spcPts val="0"/>
              </a:spcBef>
              <a:spcAft>
                <a:spcPts val="0"/>
              </a:spcAft>
            </a:pPr>
            <a:r>
              <a:rPr sz="1310" b="1" i="0">
                <a:solidFill>
                  <a:srgbClr val="1B2733"/>
                </a:solidFill>
                <a:latin typeface="Aptos"/>
              </a:rPr>
              <a:t>01 / ANÁLISIS EXTERNO</a:t>
            </a:r>
          </a:p>
        </p:txBody>
      </p:sp>
      <p:sp>
        <p:nvSpPr>
          <p:cNvPr id="6" name="NOMBRE DEL CAPÍTULO"/>
          <p:cNvSpPr txBox="1"/>
          <p:nvPr/>
        </p:nvSpPr>
        <p:spPr>
          <a:xfrm>
            <a:off x="731838" y="1389888"/>
            <a:ext cx="5532120" cy="438150"/>
          </a:xfrm>
          <a:prstGeom prst="rect">
            <a:avLst/>
          </a:prstGeom>
          <a:noFill/>
        </p:spPr>
        <p:txBody>
          <a:bodyPr wrap="square" lIns="0" tIns="0" rIns="0" bIns="0" anchor="t">
            <a:spAutoFit/>
          </a:bodyPr>
          <a:lstStyle/>
          <a:p>
            <a:pPr algn="l">
              <a:spcBef>
                <a:spcPts val="0"/>
              </a:spcBef>
              <a:spcAft>
                <a:spcPts val="0"/>
              </a:spcAft>
            </a:pPr>
            <a:r>
              <a:rPr sz="2850" b="1" i="0">
                <a:solidFill>
                  <a:srgbClr val="1B2733"/>
                </a:solidFill>
                <a:latin typeface="Aptos Display"/>
              </a:rPr>
              <a:t>MERCADO Y CONSUMIDOR</a:t>
            </a:r>
          </a:p>
        </p:txBody>
      </p:sp>
      <p:sp>
        <p:nvSpPr>
          <p:cNvPr id="7" name="Rectangle 6"/>
          <p:cNvSpPr/>
          <p:nvPr/>
        </p:nvSpPr>
        <p:spPr>
          <a:xfrm>
            <a:off x="731838" y="2112264"/>
            <a:ext cx="530352" cy="41148"/>
          </a:xfrm>
          <a:prstGeom prst="rect">
            <a:avLst/>
          </a:prstGeom>
          <a:solidFill>
            <a:srgbClr val="FF6900"/>
          </a:solidFill>
          <a:ln>
            <a:noFill/>
          </a:ln>
        </p:spPr>
        <p:txBody>
          <a:bodyPr rtlCol="0" anchor="ctr"/>
          <a:lstStyle/>
          <a:p>
            <a:pPr algn="ctr"/>
            <a:endParaRPr/>
          </a:p>
        </p:txBody>
      </p:sp>
      <p:sp>
        <p:nvSpPr>
          <p:cNvPr id="8" name="PREGUNTA · LÍNEA 1"/>
          <p:cNvSpPr txBox="1"/>
          <p:nvPr/>
        </p:nvSpPr>
        <p:spPr>
          <a:xfrm>
            <a:off x="731838" y="2450592"/>
            <a:ext cx="5504688" cy="544195"/>
          </a:xfrm>
          <a:prstGeom prst="rect">
            <a:avLst/>
          </a:prstGeom>
          <a:noFill/>
        </p:spPr>
        <p:txBody>
          <a:bodyPr wrap="square" lIns="0" tIns="0" rIns="0" bIns="0" anchor="t">
            <a:spAutoFit/>
          </a:bodyPr>
          <a:lstStyle/>
          <a:p>
            <a:pPr algn="l">
              <a:spcBef>
                <a:spcPts val="0"/>
              </a:spcBef>
              <a:spcAft>
                <a:spcPts val="0"/>
              </a:spcAft>
            </a:pPr>
            <a:r>
              <a:rPr sz="3540" b="1" i="0">
                <a:solidFill>
                  <a:srgbClr val="1B2733"/>
                </a:solidFill>
                <a:latin typeface="Aptos Display"/>
              </a:rPr>
              <a:t>¿DÓNDE ESTÁ LA</a:t>
            </a:r>
          </a:p>
        </p:txBody>
      </p:sp>
      <p:sp>
        <p:nvSpPr>
          <p:cNvPr id="9" name="PREGUNTA · OPORTUNIDAD"/>
          <p:cNvSpPr txBox="1"/>
          <p:nvPr/>
        </p:nvSpPr>
        <p:spPr>
          <a:xfrm>
            <a:off x="731838" y="2926080"/>
            <a:ext cx="5522976" cy="622935"/>
          </a:xfrm>
          <a:prstGeom prst="rect">
            <a:avLst/>
          </a:prstGeom>
          <a:noFill/>
        </p:spPr>
        <p:txBody>
          <a:bodyPr wrap="square" lIns="0" tIns="0" rIns="0" bIns="0" anchor="t">
            <a:spAutoFit/>
          </a:bodyPr>
          <a:lstStyle/>
          <a:p>
            <a:pPr algn="l">
              <a:spcBef>
                <a:spcPts val="0"/>
              </a:spcBef>
              <a:spcAft>
                <a:spcPts val="0"/>
              </a:spcAft>
            </a:pPr>
            <a:r>
              <a:rPr sz="4050" b="1" i="0">
                <a:solidFill>
                  <a:srgbClr val="FF6900"/>
                </a:solidFill>
                <a:latin typeface="Aptos Display"/>
              </a:rPr>
              <a:t>OPORTUNIDAD</a:t>
            </a:r>
          </a:p>
        </p:txBody>
      </p:sp>
      <p:sp>
        <p:nvSpPr>
          <p:cNvPr id="10" name="PREGUNTA · LÍNEA 3"/>
          <p:cNvSpPr txBox="1"/>
          <p:nvPr/>
        </p:nvSpPr>
        <p:spPr>
          <a:xfrm>
            <a:off x="731838" y="3465576"/>
            <a:ext cx="5632704" cy="546100"/>
          </a:xfrm>
          <a:prstGeom prst="rect">
            <a:avLst/>
          </a:prstGeom>
          <a:noFill/>
        </p:spPr>
        <p:txBody>
          <a:bodyPr wrap="square" lIns="0" tIns="0" rIns="0" bIns="0" anchor="t">
            <a:spAutoFit/>
          </a:bodyPr>
          <a:lstStyle/>
          <a:p>
            <a:pPr algn="l">
              <a:spcBef>
                <a:spcPts val="0"/>
              </a:spcBef>
              <a:spcAft>
                <a:spcPts val="0"/>
              </a:spcAft>
            </a:pPr>
            <a:r>
              <a:rPr sz="3550" b="1" i="0">
                <a:solidFill>
                  <a:srgbClr val="1B2733"/>
                </a:solidFill>
                <a:latin typeface="Aptos Display"/>
              </a:rPr>
              <a:t>PARA XIAOMI AUTO</a:t>
            </a:r>
          </a:p>
        </p:txBody>
      </p:sp>
      <p:sp>
        <p:nvSpPr>
          <p:cNvPr id="11" name="PREGUNTA · LÍNEA 4"/>
          <p:cNvSpPr txBox="1"/>
          <p:nvPr/>
        </p:nvSpPr>
        <p:spPr>
          <a:xfrm>
            <a:off x="731838" y="3959352"/>
            <a:ext cx="5522976" cy="568960"/>
          </a:xfrm>
          <a:prstGeom prst="rect">
            <a:avLst/>
          </a:prstGeom>
          <a:noFill/>
        </p:spPr>
        <p:txBody>
          <a:bodyPr wrap="square" lIns="0" tIns="0" rIns="0" bIns="0" anchor="t">
            <a:spAutoFit/>
          </a:bodyPr>
          <a:lstStyle/>
          <a:p>
            <a:pPr algn="l">
              <a:spcBef>
                <a:spcPts val="0"/>
              </a:spcBef>
              <a:spcAft>
                <a:spcPts val="0"/>
              </a:spcAft>
            </a:pPr>
            <a:r>
              <a:rPr sz="3700" b="1" i="0">
                <a:solidFill>
                  <a:srgbClr val="1B2733"/>
                </a:solidFill>
                <a:latin typeface="Aptos Display"/>
              </a:rPr>
              <a:t>EN ESPAÑA?</a:t>
            </a:r>
          </a:p>
        </p:txBody>
      </p:sp>
      <p:sp>
        <p:nvSpPr>
          <p:cNvPr id="12" name="EXPLICACIÓN DE INVESTIGACIÓN"/>
          <p:cNvSpPr txBox="1"/>
          <p:nvPr/>
        </p:nvSpPr>
        <p:spPr>
          <a:xfrm>
            <a:off x="750126" y="4754880"/>
            <a:ext cx="5477256" cy="723265"/>
          </a:xfrm>
          <a:prstGeom prst="rect">
            <a:avLst/>
          </a:prstGeom>
          <a:noFill/>
        </p:spPr>
        <p:txBody>
          <a:bodyPr wrap="square" lIns="0" tIns="0" rIns="0" bIns="0" anchor="t">
            <a:spAutoFit/>
          </a:bodyPr>
          <a:lstStyle/>
          <a:p>
            <a:pPr algn="l" defTabSz="457200">
              <a:spcBef>
                <a:spcPts val="0"/>
              </a:spcBef>
              <a:spcAft>
                <a:spcPts val="0"/>
              </a:spcAft>
            </a:pPr>
            <a:r>
              <a:rPr lang="en-US" altLang="zh-CN" sz="1570">
                <a:solidFill>
                  <a:srgbClr val="657486"/>
                </a:solidFill>
                <a:latin typeface="Aptos"/>
                <a:sym typeface="+mn-ea"/>
              </a:rPr>
              <a:t>Antes de definir c</a:t>
            </a:r>
            <a:r>
              <a:rPr lang="en-US" altLang="en-US" sz="1570">
                <a:solidFill>
                  <a:srgbClr val="657486"/>
                </a:solidFill>
                <a:latin typeface="Aptos"/>
                <a:sym typeface="+mn-ea"/>
              </a:rPr>
              <a:t>ó</a:t>
            </a:r>
            <a:r>
              <a:rPr lang="en-US" altLang="zh-CN" sz="1570">
                <a:solidFill>
                  <a:srgbClr val="657486"/>
                </a:solidFill>
                <a:latin typeface="Aptos"/>
                <a:sym typeface="+mn-ea"/>
              </a:rPr>
              <a:t>mo comunicar Xiaomi Auto, necesitamos entender qu</a:t>
            </a:r>
            <a:r>
              <a:rPr lang="en-US" altLang="en-US" sz="1570">
                <a:solidFill>
                  <a:srgbClr val="657486"/>
                </a:solidFill>
                <a:latin typeface="Aptos"/>
                <a:sym typeface="+mn-ea"/>
              </a:rPr>
              <a:t>é </a:t>
            </a:r>
            <a:r>
              <a:rPr lang="en-US" altLang="zh-CN" sz="1570">
                <a:solidFill>
                  <a:srgbClr val="657486"/>
                </a:solidFill>
                <a:latin typeface="Aptos"/>
                <a:sym typeface="+mn-ea"/>
              </a:rPr>
              <a:t>influye en la elecci</a:t>
            </a:r>
            <a:r>
              <a:rPr lang="en-US" altLang="en-US" sz="1570">
                <a:solidFill>
                  <a:srgbClr val="657486"/>
                </a:solidFill>
                <a:latin typeface="Aptos"/>
                <a:sym typeface="+mn-ea"/>
              </a:rPr>
              <a:t>ó</a:t>
            </a:r>
            <a:r>
              <a:rPr lang="en-US" altLang="zh-CN" sz="1570">
                <a:solidFill>
                  <a:srgbClr val="657486"/>
                </a:solidFill>
                <a:latin typeface="Aptos"/>
                <a:sym typeface="+mn-ea"/>
              </a:rPr>
              <a:t>n de un veh</a:t>
            </a:r>
            <a:r>
              <a:rPr lang="en-US" altLang="en-US" sz="1570">
                <a:solidFill>
                  <a:srgbClr val="657486"/>
                </a:solidFill>
                <a:latin typeface="Aptos"/>
                <a:sym typeface="+mn-ea"/>
              </a:rPr>
              <a:t>í</a:t>
            </a:r>
            <a:r>
              <a:rPr lang="en-US" altLang="zh-CN" sz="1570">
                <a:solidFill>
                  <a:srgbClr val="657486"/>
                </a:solidFill>
                <a:latin typeface="Aptos"/>
                <a:sym typeface="+mn-ea"/>
              </a:rPr>
              <a:t>culo el</a:t>
            </a:r>
            <a:r>
              <a:rPr lang="en-US" altLang="en-US" sz="1570">
                <a:solidFill>
                  <a:srgbClr val="657486"/>
                </a:solidFill>
                <a:latin typeface="Aptos"/>
                <a:sym typeface="+mn-ea"/>
              </a:rPr>
              <a:t>é</a:t>
            </a:r>
            <a:r>
              <a:rPr lang="en-US" altLang="zh-CN" sz="1570">
                <a:solidFill>
                  <a:srgbClr val="657486"/>
                </a:solidFill>
                <a:latin typeface="Aptos"/>
                <a:sym typeface="+mn-ea"/>
              </a:rPr>
              <a:t>ctrico en Espa</a:t>
            </a:r>
            <a:r>
              <a:rPr lang="en-US" altLang="en-US" sz="1570">
                <a:solidFill>
                  <a:srgbClr val="657486"/>
                </a:solidFill>
                <a:latin typeface="Aptos"/>
                <a:sym typeface="+mn-ea"/>
              </a:rPr>
              <a:t>ñ</a:t>
            </a:r>
            <a:r>
              <a:rPr lang="en-US" altLang="zh-CN" sz="1570">
                <a:solidFill>
                  <a:srgbClr val="657486"/>
                </a:solidFill>
                <a:latin typeface="Aptos"/>
                <a:sym typeface="+mn-ea"/>
              </a:rPr>
              <a:t>a y c</a:t>
            </a:r>
            <a:r>
              <a:rPr lang="en-US" altLang="en-US" sz="1570">
                <a:solidFill>
                  <a:srgbClr val="657486"/>
                </a:solidFill>
                <a:latin typeface="Aptos"/>
                <a:sym typeface="+mn-ea"/>
              </a:rPr>
              <a:t>ó</a:t>
            </a:r>
            <a:r>
              <a:rPr lang="en-US" altLang="zh-CN" sz="1570">
                <a:solidFill>
                  <a:srgbClr val="657486"/>
                </a:solidFill>
                <a:latin typeface="Aptos"/>
                <a:sym typeface="+mn-ea"/>
              </a:rPr>
              <a:t>mo se informan sus posibles compradores.</a:t>
            </a:r>
            <a:endParaRPr sz="1570" b="0" i="0">
              <a:solidFill>
                <a:srgbClr val="657486"/>
              </a:solidFill>
              <a:latin typeface="Aptos"/>
            </a:endParaRPr>
          </a:p>
        </p:txBody>
      </p:sp>
      <p:sp>
        <p:nvSpPr>
          <p:cNvPr id="13" name="LÓGICA DE INVESTIGACIÓN · 4 ETAPAS"/>
          <p:cNvSpPr txBox="1"/>
          <p:nvPr/>
        </p:nvSpPr>
        <p:spPr>
          <a:xfrm>
            <a:off x="740981" y="6126480"/>
            <a:ext cx="5556885" cy="162560"/>
          </a:xfrm>
          <a:prstGeom prst="rect">
            <a:avLst/>
          </a:prstGeom>
          <a:noFill/>
        </p:spPr>
        <p:txBody>
          <a:bodyPr wrap="none" lIns="0" tIns="0" rIns="0" bIns="0">
            <a:spAutoFit/>
          </a:bodyPr>
          <a:lstStyle/>
          <a:p>
            <a:pPr algn="l"/>
            <a:r>
              <a:rPr sz="1060" b="1">
                <a:solidFill>
                  <a:srgbClr val="657486"/>
                </a:solidFill>
                <a:latin typeface="Aptos"/>
              </a:rPr>
              <a:t>MERCADO</a:t>
            </a:r>
            <a:r>
              <a:rPr sz="1060" b="1">
                <a:solidFill>
                  <a:srgbClr val="FF6900"/>
                </a:solidFill>
                <a:latin typeface="Aptos"/>
              </a:rPr>
              <a:t> → </a:t>
            </a:r>
            <a:r>
              <a:rPr sz="1060" b="1">
                <a:solidFill>
                  <a:srgbClr val="657486"/>
                </a:solidFill>
                <a:latin typeface="Aptos"/>
              </a:rPr>
              <a:t>DECISIÓN DE COMPRA</a:t>
            </a:r>
            <a:r>
              <a:rPr sz="1060" b="1">
                <a:solidFill>
                  <a:srgbClr val="FF6900"/>
                </a:solidFill>
                <a:latin typeface="Aptos"/>
              </a:rPr>
              <a:t> → </a:t>
            </a:r>
            <a:r>
              <a:rPr sz="1060" b="1">
                <a:solidFill>
                  <a:srgbClr val="657486"/>
                </a:solidFill>
                <a:latin typeface="Aptos"/>
              </a:rPr>
              <a:t>MARCAS CHINAS</a:t>
            </a:r>
            <a:r>
              <a:rPr sz="1060" b="1">
                <a:solidFill>
                  <a:srgbClr val="FF6900"/>
                </a:solidFill>
                <a:latin typeface="Aptos"/>
              </a:rPr>
              <a:t> → </a:t>
            </a:r>
            <a:r>
              <a:rPr sz="1060" b="1">
                <a:solidFill>
                  <a:srgbClr val="657486"/>
                </a:solidFill>
                <a:latin typeface="Aptos"/>
              </a:rPr>
              <a:t>INFORMACIÓN DIGITAL</a:t>
            </a:r>
          </a:p>
        </p:txBody>
      </p:sp>
      <p:sp>
        <p:nvSpPr>
          <p:cNvPr id="14" name="Rectangle 13"/>
          <p:cNvSpPr/>
          <p:nvPr/>
        </p:nvSpPr>
        <p:spPr>
          <a:xfrm>
            <a:off x="740982" y="5989320"/>
            <a:ext cx="5431536" cy="10972"/>
          </a:xfrm>
          <a:prstGeom prst="rect">
            <a:avLst/>
          </a:prstGeom>
          <a:solidFill>
            <a:srgbClr val="DCE2E7"/>
          </a:solidFill>
          <a:ln>
            <a:noFill/>
          </a:ln>
        </p:spPr>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cento de sección Xiaomi"/>
          <p:cNvSpPr/>
          <p:nvPr/>
        </p:nvSpPr>
        <p:spPr>
          <a:xfrm>
            <a:off x="566928" y="257175"/>
            <a:ext cx="50292" cy="274320"/>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Etiqueta de sección"/>
          <p:cNvSpPr txBox="1"/>
          <p:nvPr/>
        </p:nvSpPr>
        <p:spPr>
          <a:xfrm>
            <a:off x="749808" y="248031"/>
            <a:ext cx="8503920" cy="165735"/>
          </a:xfrm>
          <a:prstGeom prst="rect">
            <a:avLst/>
          </a:prstGeom>
          <a:noFill/>
        </p:spPr>
        <p:txBody>
          <a:bodyPr wrap="square" lIns="0" tIns="0" rIns="0" bIns="0">
            <a:spAutoFit/>
          </a:bodyPr>
          <a:lstStyle/>
          <a:p>
            <a:pPr algn="l">
              <a:spcBef>
                <a:spcPts val="0"/>
              </a:spcBef>
              <a:spcAft>
                <a:spcPts val="0"/>
              </a:spcAft>
            </a:pPr>
            <a:r>
              <a:rPr sz="1080" b="1">
                <a:solidFill>
                  <a:srgbClr val="5E7180"/>
                </a:solidFill>
                <a:latin typeface="Aptos"/>
                <a:sym typeface="+mn-ea"/>
              </a:rPr>
              <a:t>P</a:t>
            </a:r>
            <a:r>
              <a:rPr lang="en-US" sz="1080" b="1">
                <a:solidFill>
                  <a:srgbClr val="5E7180"/>
                </a:solidFill>
                <a:latin typeface="Aptos"/>
                <a:sym typeface="+mn-ea"/>
              </a:rPr>
              <a:t>04</a:t>
            </a:r>
            <a:r>
              <a:rPr sz="1080" b="1">
                <a:solidFill>
                  <a:srgbClr val="5E7180"/>
                </a:solidFill>
                <a:latin typeface="Aptos"/>
                <a:sym typeface="+mn-ea"/>
              </a:rPr>
              <a:t> / </a:t>
            </a:r>
            <a:r>
              <a:rPr sz="1080" b="1" i="0">
                <a:solidFill>
                  <a:srgbClr val="5B6470"/>
                </a:solidFill>
                <a:latin typeface="Aptos"/>
              </a:rPr>
              <a:t>CONTEXTO DEL MERCADO</a:t>
            </a:r>
          </a:p>
        </p:txBody>
      </p:sp>
      <p:sp>
        <p:nvSpPr>
          <p:cNvPr id="4" name="Título de página"/>
          <p:cNvSpPr txBox="1"/>
          <p:nvPr/>
        </p:nvSpPr>
        <p:spPr>
          <a:xfrm>
            <a:off x="566928" y="641223"/>
            <a:ext cx="11082528" cy="694944"/>
          </a:xfrm>
          <a:prstGeom prst="rect">
            <a:avLst/>
          </a:prstGeom>
          <a:noFill/>
        </p:spPr>
        <p:txBody>
          <a:bodyPr wrap="square" lIns="0" tIns="0" rIns="0" bIns="0">
            <a:spAutoFit/>
          </a:bodyPr>
          <a:lstStyle/>
          <a:p>
            <a:pPr algn="l">
              <a:spcBef>
                <a:spcPts val="0"/>
              </a:spcBef>
              <a:spcAft>
                <a:spcPts val="0"/>
              </a:spcAft>
            </a:pPr>
            <a:r>
              <a:rPr sz="2300" b="1" i="0">
                <a:solidFill>
                  <a:srgbClr val="1B2730"/>
                </a:solidFill>
                <a:latin typeface="Aptos"/>
              </a:rPr>
              <a:t>EL BEV CRECE, PERO EL HÍBRIDO SIGUE
DOMINANDO LAS MATRICULACIONES</a:t>
            </a:r>
          </a:p>
        </p:txBody>
      </p:sp>
      <p:sp>
        <p:nvSpPr>
          <p:cNvPr id="5" name="Matiz de lectura del mercado"/>
          <p:cNvSpPr txBox="1"/>
          <p:nvPr/>
        </p:nvSpPr>
        <p:spPr>
          <a:xfrm>
            <a:off x="585216" y="1409319"/>
            <a:ext cx="10881360" cy="228600"/>
          </a:xfrm>
          <a:prstGeom prst="rect">
            <a:avLst/>
          </a:prstGeom>
          <a:noFill/>
        </p:spPr>
        <p:txBody>
          <a:bodyPr wrap="square" lIns="0" tIns="0" rIns="0" bIns="0">
            <a:spAutoFit/>
          </a:bodyPr>
          <a:lstStyle/>
          <a:p>
            <a:pPr algn="l">
              <a:spcBef>
                <a:spcPts val="0"/>
              </a:spcBef>
              <a:spcAft>
                <a:spcPts val="0"/>
              </a:spcAft>
            </a:pPr>
            <a:r>
              <a:rPr sz="1115" b="0" i="1">
                <a:solidFill>
                  <a:srgbClr val="5B6470"/>
                </a:solidFill>
                <a:latin typeface="Aptos"/>
              </a:rPr>
              <a:t>El mercado español avanza hacia la electrificación, aunque la transición no sigue una única vía.</a:t>
            </a:r>
          </a:p>
        </p:txBody>
      </p:sp>
      <p:cxnSp>
        <p:nvCxnSpPr>
          <p:cNvPr id="6" name="Separador superior"/>
          <p:cNvCxnSpPr/>
          <p:nvPr/>
        </p:nvCxnSpPr>
        <p:spPr>
          <a:xfrm>
            <a:off x="585216" y="1716557"/>
            <a:ext cx="11009376" cy="0"/>
          </a:xfrm>
          <a:prstGeom prst="line">
            <a:avLst/>
          </a:prstGeom>
          <a:ln w="10160">
            <a:solidFill>
              <a:srgbClr val="E1E5E6"/>
            </a:solidFill>
          </a:ln>
        </p:spPr>
        <p:style>
          <a:lnRef idx="2">
            <a:schemeClr val="accent1"/>
          </a:lnRef>
          <a:fillRef idx="0">
            <a:schemeClr val="accent1"/>
          </a:fillRef>
          <a:effectRef idx="1">
            <a:schemeClr val="accent1"/>
          </a:effectRef>
          <a:fontRef idx="minor">
            <a:schemeClr val="tx1"/>
          </a:fontRef>
        </p:style>
      </p:cxnSp>
      <p:sp>
        <p:nvSpPr>
          <p:cNvPr id="7" name="Módulo 01"/>
          <p:cNvSpPr txBox="1"/>
          <p:nvPr/>
        </p:nvSpPr>
        <p:spPr>
          <a:xfrm>
            <a:off x="585216" y="1802510"/>
            <a:ext cx="5788152" cy="292608"/>
          </a:xfrm>
          <a:prstGeom prst="rect">
            <a:avLst/>
          </a:prstGeom>
          <a:noFill/>
        </p:spPr>
        <p:txBody>
          <a:bodyPr wrap="square" lIns="0" tIns="0" rIns="0" bIns="0">
            <a:spAutoFit/>
          </a:bodyPr>
          <a:lstStyle/>
          <a:p>
            <a:pPr algn="l">
              <a:spcBef>
                <a:spcPts val="0"/>
              </a:spcBef>
              <a:spcAft>
                <a:spcPts val="0"/>
              </a:spcAft>
            </a:pPr>
            <a:r>
              <a:rPr sz="1175" b="1" i="0">
                <a:solidFill>
                  <a:srgbClr val="1B2730"/>
                </a:solidFill>
                <a:latin typeface="Aptos"/>
              </a:rPr>
              <a:t>01 · EVOLUCIÓN DEL MERCADO BEV</a:t>
            </a:r>
          </a:p>
        </p:txBody>
      </p:sp>
      <p:sp>
        <p:nvSpPr>
          <p:cNvPr id="8" name="Módulo 02"/>
          <p:cNvSpPr txBox="1"/>
          <p:nvPr/>
        </p:nvSpPr>
        <p:spPr>
          <a:xfrm>
            <a:off x="6583680" y="1802510"/>
            <a:ext cx="5010912" cy="292608"/>
          </a:xfrm>
          <a:prstGeom prst="rect">
            <a:avLst/>
          </a:prstGeom>
          <a:noFill/>
        </p:spPr>
        <p:txBody>
          <a:bodyPr wrap="square" lIns="0" tIns="0" rIns="0" bIns="0">
            <a:spAutoFit/>
          </a:bodyPr>
          <a:lstStyle/>
          <a:p>
            <a:pPr algn="l">
              <a:spcBef>
                <a:spcPts val="0"/>
              </a:spcBef>
              <a:spcAft>
                <a:spcPts val="0"/>
              </a:spcAft>
            </a:pPr>
            <a:r>
              <a:rPr sz="1175" b="1" i="0">
                <a:solidFill>
                  <a:srgbClr val="1B2730"/>
                </a:solidFill>
                <a:latin typeface="Aptos"/>
              </a:rPr>
              <a:t>02 · ESTRUCTURA POR MOTORIZACIÓN</a:t>
            </a:r>
          </a:p>
        </p:txBody>
      </p:sp>
      <p:cxnSp>
        <p:nvCxnSpPr>
          <p:cNvPr id="9" name="Separador de evidencias"/>
          <p:cNvCxnSpPr/>
          <p:nvPr/>
        </p:nvCxnSpPr>
        <p:spPr>
          <a:xfrm>
            <a:off x="6327648" y="1811655"/>
            <a:ext cx="0" cy="2569464"/>
          </a:xfrm>
          <a:prstGeom prst="line">
            <a:avLst/>
          </a:prstGeom>
          <a:ln w="11430">
            <a:solidFill>
              <a:srgbClr val="E1E5E6"/>
            </a:solidFill>
          </a:ln>
        </p:spPr>
        <p:style>
          <a:lnRef idx="2">
            <a:schemeClr val="accent1"/>
          </a:lnRef>
          <a:fillRef idx="0">
            <a:schemeClr val="accent1"/>
          </a:fillRef>
          <a:effectRef idx="1">
            <a:schemeClr val="accent1"/>
          </a:effectRef>
          <a:fontRef idx="minor">
            <a:schemeClr val="tx1"/>
          </a:fontRef>
        </p:style>
      </p:cxnSp>
      <p:graphicFrame>
        <p:nvGraphicFramePr>
          <p:cNvPr id="10" name="Gráfico nativo editable · serie histórica BEV"/>
          <p:cNvGraphicFramePr>
            <a:graphicFrameLocks noGrp="1"/>
          </p:cNvGraphicFramePr>
          <p:nvPr/>
        </p:nvGraphicFramePr>
        <p:xfrm>
          <a:off x="576072" y="2177415"/>
          <a:ext cx="4297680" cy="2057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Etiqueta editable BEV 5,4%"/>
          <p:cNvSpPr txBox="1"/>
          <p:nvPr/>
        </p:nvSpPr>
        <p:spPr>
          <a:xfrm>
            <a:off x="713232" y="3347847"/>
            <a:ext cx="640080" cy="228600"/>
          </a:xfrm>
          <a:prstGeom prst="rect">
            <a:avLst/>
          </a:prstGeom>
          <a:noFill/>
        </p:spPr>
        <p:txBody>
          <a:bodyPr wrap="square" lIns="0" tIns="0" rIns="0" bIns="0">
            <a:spAutoFit/>
          </a:bodyPr>
          <a:lstStyle/>
          <a:p>
            <a:pPr algn="l">
              <a:spcBef>
                <a:spcPts val="0"/>
              </a:spcBef>
              <a:spcAft>
                <a:spcPts val="0"/>
              </a:spcAft>
            </a:pPr>
            <a:r>
              <a:rPr sz="1110" b="1" i="0">
                <a:solidFill>
                  <a:srgbClr val="FF701B"/>
                </a:solidFill>
                <a:latin typeface="Aptos"/>
              </a:rPr>
              <a:t>5,4%</a:t>
            </a:r>
          </a:p>
        </p:txBody>
      </p:sp>
      <p:sp>
        <p:nvSpPr>
          <p:cNvPr id="12" name="Etiqueta editable BEV 5,6%"/>
          <p:cNvSpPr txBox="1"/>
          <p:nvPr/>
        </p:nvSpPr>
        <p:spPr>
          <a:xfrm>
            <a:off x="1810512" y="3302127"/>
            <a:ext cx="658368" cy="228600"/>
          </a:xfrm>
          <a:prstGeom prst="rect">
            <a:avLst/>
          </a:prstGeom>
          <a:noFill/>
        </p:spPr>
        <p:txBody>
          <a:bodyPr wrap="square" lIns="0" tIns="0" rIns="0" bIns="0">
            <a:spAutoFit/>
          </a:bodyPr>
          <a:lstStyle/>
          <a:p>
            <a:pPr algn="l">
              <a:spcBef>
                <a:spcPts val="0"/>
              </a:spcBef>
              <a:spcAft>
                <a:spcPts val="0"/>
              </a:spcAft>
            </a:pPr>
            <a:r>
              <a:rPr sz="1110" b="1" i="0">
                <a:solidFill>
                  <a:srgbClr val="FF701B"/>
                </a:solidFill>
                <a:latin typeface="Aptos"/>
              </a:rPr>
              <a:t>5,6%</a:t>
            </a:r>
          </a:p>
        </p:txBody>
      </p:sp>
      <p:sp>
        <p:nvSpPr>
          <p:cNvPr id="13" name="Etiqueta editable BEV 8,85%"/>
          <p:cNvSpPr txBox="1"/>
          <p:nvPr/>
        </p:nvSpPr>
        <p:spPr>
          <a:xfrm>
            <a:off x="2852928" y="2735199"/>
            <a:ext cx="713232" cy="228600"/>
          </a:xfrm>
          <a:prstGeom prst="rect">
            <a:avLst/>
          </a:prstGeom>
          <a:noFill/>
        </p:spPr>
        <p:txBody>
          <a:bodyPr wrap="square" lIns="0" tIns="0" rIns="0" bIns="0">
            <a:spAutoFit/>
          </a:bodyPr>
          <a:lstStyle/>
          <a:p>
            <a:pPr algn="l">
              <a:spcBef>
                <a:spcPts val="0"/>
              </a:spcBef>
              <a:spcAft>
                <a:spcPts val="0"/>
              </a:spcAft>
            </a:pPr>
            <a:r>
              <a:rPr sz="1110" b="1" i="0">
                <a:solidFill>
                  <a:srgbClr val="FF701B"/>
                </a:solidFill>
                <a:latin typeface="Aptos"/>
              </a:rPr>
              <a:t>8,85%</a:t>
            </a:r>
          </a:p>
        </p:txBody>
      </p:sp>
      <p:sp>
        <p:nvSpPr>
          <p:cNvPr id="14" name="Etiqueta editable BEV 11,02%"/>
          <p:cNvSpPr txBox="1"/>
          <p:nvPr/>
        </p:nvSpPr>
        <p:spPr>
          <a:xfrm>
            <a:off x="3767328" y="2342007"/>
            <a:ext cx="841248" cy="228600"/>
          </a:xfrm>
          <a:prstGeom prst="rect">
            <a:avLst/>
          </a:prstGeom>
          <a:noFill/>
        </p:spPr>
        <p:txBody>
          <a:bodyPr wrap="square" lIns="0" tIns="0" rIns="0" bIns="0">
            <a:spAutoFit/>
          </a:bodyPr>
          <a:lstStyle/>
          <a:p>
            <a:pPr algn="l">
              <a:spcBef>
                <a:spcPts val="0"/>
              </a:spcBef>
              <a:spcAft>
                <a:spcPts val="0"/>
              </a:spcAft>
            </a:pPr>
            <a:r>
              <a:rPr sz="1110" b="1" i="0">
                <a:solidFill>
                  <a:srgbClr val="FF701B"/>
                </a:solidFill>
                <a:latin typeface="Aptos"/>
              </a:rPr>
              <a:t>11,02%</a:t>
            </a:r>
          </a:p>
        </p:txBody>
      </p:sp>
      <p:sp>
        <p:nvSpPr>
          <p:cNvPr id="15" name="Dato 100508"/>
          <p:cNvSpPr txBox="1"/>
          <p:nvPr/>
        </p:nvSpPr>
        <p:spPr>
          <a:xfrm>
            <a:off x="4855464" y="2479167"/>
            <a:ext cx="1389888" cy="384048"/>
          </a:xfrm>
          <a:prstGeom prst="rect">
            <a:avLst/>
          </a:prstGeom>
          <a:noFill/>
        </p:spPr>
        <p:txBody>
          <a:bodyPr wrap="square" lIns="0" tIns="0" rIns="0" bIns="0">
            <a:spAutoFit/>
          </a:bodyPr>
          <a:lstStyle/>
          <a:p>
            <a:pPr algn="l">
              <a:spcBef>
                <a:spcPts val="0"/>
              </a:spcBef>
              <a:spcAft>
                <a:spcPts val="0"/>
              </a:spcAft>
            </a:pPr>
            <a:r>
              <a:rPr sz="2220" b="1" i="0">
                <a:solidFill>
                  <a:srgbClr val="1B2730"/>
                </a:solidFill>
                <a:latin typeface="Aptos"/>
              </a:rPr>
              <a:t>100.508</a:t>
            </a:r>
          </a:p>
        </p:txBody>
      </p:sp>
      <p:sp>
        <p:nvSpPr>
          <p:cNvPr id="16" name="Dato unidades contextualización"/>
          <p:cNvSpPr txBox="1"/>
          <p:nvPr/>
        </p:nvSpPr>
        <p:spPr>
          <a:xfrm>
            <a:off x="4892040" y="2881503"/>
            <a:ext cx="1316736" cy="438912"/>
          </a:xfrm>
          <a:prstGeom prst="rect">
            <a:avLst/>
          </a:prstGeom>
          <a:noFill/>
        </p:spPr>
        <p:txBody>
          <a:bodyPr wrap="square" lIns="0" tIns="0" rIns="0" bIns="0">
            <a:spAutoFit/>
          </a:bodyPr>
          <a:lstStyle/>
          <a:p>
            <a:pPr algn="l">
              <a:spcBef>
                <a:spcPts val="0"/>
              </a:spcBef>
              <a:spcAft>
                <a:spcPts val="0"/>
              </a:spcAft>
            </a:pPr>
            <a:r>
              <a:rPr sz="860" b="0" i="0">
                <a:solidFill>
                  <a:srgbClr val="5B6470"/>
                </a:solidFill>
                <a:latin typeface="Aptos"/>
              </a:rPr>
              <a:t>Matriculaciones BEV
Ene–Sep 2026</a:t>
            </a:r>
          </a:p>
        </p:txBody>
      </p:sp>
      <p:cxnSp>
        <p:nvCxnSpPr>
          <p:cNvPr id="17" name="Connector 16"/>
          <p:cNvCxnSpPr/>
          <p:nvPr/>
        </p:nvCxnSpPr>
        <p:spPr>
          <a:xfrm>
            <a:off x="4892040" y="3439287"/>
            <a:ext cx="1252728" cy="0"/>
          </a:xfrm>
          <a:prstGeom prst="line">
            <a:avLst/>
          </a:prstGeom>
          <a:ln w="9525">
            <a:solidFill>
              <a:srgbClr val="E1E5E6"/>
            </a:solidFill>
          </a:ln>
        </p:spPr>
        <p:style>
          <a:lnRef idx="2">
            <a:schemeClr val="accent1"/>
          </a:lnRef>
          <a:fillRef idx="0">
            <a:schemeClr val="accent1"/>
          </a:fillRef>
          <a:effectRef idx="1">
            <a:schemeClr val="accent1"/>
          </a:effectRef>
          <a:fontRef idx="minor">
            <a:schemeClr val="tx1"/>
          </a:fontRef>
        </p:style>
      </p:cxnSp>
      <p:sp>
        <p:nvSpPr>
          <p:cNvPr id="18" name="Dato crecimiento interanual"/>
          <p:cNvSpPr txBox="1"/>
          <p:nvPr/>
        </p:nvSpPr>
        <p:spPr>
          <a:xfrm>
            <a:off x="4855464" y="3567302"/>
            <a:ext cx="1389888" cy="356616"/>
          </a:xfrm>
          <a:prstGeom prst="rect">
            <a:avLst/>
          </a:prstGeom>
          <a:noFill/>
        </p:spPr>
        <p:txBody>
          <a:bodyPr wrap="square" lIns="0" tIns="0" rIns="0" bIns="0">
            <a:spAutoFit/>
          </a:bodyPr>
          <a:lstStyle/>
          <a:p>
            <a:pPr algn="l">
              <a:spcBef>
                <a:spcPts val="0"/>
              </a:spcBef>
              <a:spcAft>
                <a:spcPts val="0"/>
              </a:spcAft>
            </a:pPr>
            <a:r>
              <a:rPr sz="2120" b="1" i="0">
                <a:solidFill>
                  <a:srgbClr val="FF701B"/>
                </a:solidFill>
                <a:latin typeface="Aptos"/>
              </a:rPr>
              <a:t>+39,5%</a:t>
            </a:r>
          </a:p>
        </p:txBody>
      </p:sp>
      <p:sp>
        <p:nvSpPr>
          <p:cNvPr id="19" name="Text · Variación interanual"/>
          <p:cNvSpPr txBox="1"/>
          <p:nvPr/>
        </p:nvSpPr>
        <p:spPr>
          <a:xfrm>
            <a:off x="4892040" y="3942206"/>
            <a:ext cx="1280160" cy="201168"/>
          </a:xfrm>
          <a:prstGeom prst="rect">
            <a:avLst/>
          </a:prstGeom>
          <a:noFill/>
        </p:spPr>
        <p:txBody>
          <a:bodyPr wrap="square" lIns="0" tIns="0" rIns="0" bIns="0">
            <a:spAutoFit/>
          </a:bodyPr>
          <a:lstStyle/>
          <a:p>
            <a:pPr algn="l">
              <a:spcBef>
                <a:spcPts val="0"/>
              </a:spcBef>
              <a:spcAft>
                <a:spcPts val="0"/>
              </a:spcAft>
            </a:pPr>
            <a:r>
              <a:rPr sz="870" b="0" i="0">
                <a:solidFill>
                  <a:srgbClr val="5B6470"/>
                </a:solidFill>
                <a:latin typeface="Aptos"/>
              </a:rPr>
              <a:t>Variación interanual</a:t>
            </a:r>
          </a:p>
        </p:txBody>
      </p:sp>
      <p:sp>
        <p:nvSpPr>
          <p:cNvPr id="20" name="Advertencia periodos"/>
          <p:cNvSpPr txBox="1"/>
          <p:nvPr/>
        </p:nvSpPr>
        <p:spPr>
          <a:xfrm>
            <a:off x="621792" y="4189095"/>
            <a:ext cx="5632704" cy="173736"/>
          </a:xfrm>
          <a:prstGeom prst="rect">
            <a:avLst/>
          </a:prstGeom>
          <a:noFill/>
        </p:spPr>
        <p:txBody>
          <a:bodyPr wrap="square" lIns="0" tIns="0" rIns="0" bIns="0">
            <a:spAutoFit/>
          </a:bodyPr>
          <a:lstStyle/>
          <a:p>
            <a:pPr algn="l">
              <a:spcBef>
                <a:spcPts val="0"/>
              </a:spcBef>
              <a:spcAft>
                <a:spcPts val="0"/>
              </a:spcAft>
            </a:pPr>
            <a:r>
              <a:rPr sz="830" b="0" i="0">
                <a:solidFill>
                  <a:srgbClr val="5B6470"/>
                </a:solidFill>
                <a:latin typeface="Aptos"/>
              </a:rPr>
              <a:t>2023–2025: año completo · 2026: ene–sep</a:t>
            </a:r>
          </a:p>
        </p:txBody>
      </p:sp>
      <p:graphicFrame>
        <p:nvGraphicFramePr>
          <p:cNvPr id="21" name="Gráfico nativo editable · estructura matriculaciones"/>
          <p:cNvGraphicFramePr>
            <a:graphicFrameLocks noGrp="1"/>
          </p:cNvGraphicFramePr>
          <p:nvPr/>
        </p:nvGraphicFramePr>
        <p:xfrm>
          <a:off x="6510528" y="2113407"/>
          <a:ext cx="5038344" cy="2258568"/>
        </p:xfrm>
        <a:graphic>
          <a:graphicData uri="http://schemas.openxmlformats.org/drawingml/2006/chart">
            <c:chart xmlns:c="http://schemas.openxmlformats.org/drawingml/2006/chart" xmlns:r="http://schemas.openxmlformats.org/officeDocument/2006/relationships" r:id="rId3"/>
          </a:graphicData>
        </a:graphic>
      </p:graphicFrame>
      <p:sp>
        <p:nvSpPr>
          <p:cNvPr id="22" name="Valor nativo editable · 46,87%"/>
          <p:cNvSpPr txBox="1"/>
          <p:nvPr/>
        </p:nvSpPr>
        <p:spPr>
          <a:xfrm>
            <a:off x="10917936" y="2250567"/>
            <a:ext cx="640080" cy="228600"/>
          </a:xfrm>
          <a:prstGeom prst="rect">
            <a:avLst/>
          </a:prstGeom>
          <a:noFill/>
        </p:spPr>
        <p:txBody>
          <a:bodyPr wrap="square" lIns="0" tIns="0" rIns="0" bIns="0">
            <a:spAutoFit/>
          </a:bodyPr>
          <a:lstStyle/>
          <a:p>
            <a:pPr algn="l">
              <a:spcBef>
                <a:spcPts val="0"/>
              </a:spcBef>
              <a:spcAft>
                <a:spcPts val="0"/>
              </a:spcAft>
            </a:pPr>
            <a:r>
              <a:rPr sz="1035" b="1" i="0">
                <a:solidFill>
                  <a:srgbClr val="1B2730"/>
                </a:solidFill>
                <a:latin typeface="Aptos"/>
              </a:rPr>
              <a:t>46,87%</a:t>
            </a:r>
          </a:p>
        </p:txBody>
      </p:sp>
      <p:sp>
        <p:nvSpPr>
          <p:cNvPr id="23" name="Valor nativo editable · 22,3%"/>
          <p:cNvSpPr txBox="1"/>
          <p:nvPr/>
        </p:nvSpPr>
        <p:spPr>
          <a:xfrm>
            <a:off x="9180576" y="2620899"/>
            <a:ext cx="630936" cy="228600"/>
          </a:xfrm>
          <a:prstGeom prst="rect">
            <a:avLst/>
          </a:prstGeom>
          <a:noFill/>
        </p:spPr>
        <p:txBody>
          <a:bodyPr wrap="square" lIns="0" tIns="0" rIns="0" bIns="0">
            <a:spAutoFit/>
          </a:bodyPr>
          <a:lstStyle/>
          <a:p>
            <a:pPr algn="l">
              <a:spcBef>
                <a:spcPts val="0"/>
              </a:spcBef>
              <a:spcAft>
                <a:spcPts val="0"/>
              </a:spcAft>
            </a:pPr>
            <a:r>
              <a:rPr sz="1035" b="0" i="0">
                <a:solidFill>
                  <a:srgbClr val="5B6470"/>
                </a:solidFill>
                <a:latin typeface="Aptos"/>
              </a:rPr>
              <a:t>22,3%</a:t>
            </a:r>
          </a:p>
        </p:txBody>
      </p:sp>
      <p:sp>
        <p:nvSpPr>
          <p:cNvPr id="24" name="Valor nativo editable · 12,81%"/>
          <p:cNvSpPr txBox="1"/>
          <p:nvPr/>
        </p:nvSpPr>
        <p:spPr>
          <a:xfrm>
            <a:off x="8485632" y="2977515"/>
            <a:ext cx="667512" cy="228600"/>
          </a:xfrm>
          <a:prstGeom prst="rect">
            <a:avLst/>
          </a:prstGeom>
          <a:noFill/>
        </p:spPr>
        <p:txBody>
          <a:bodyPr wrap="square" lIns="0" tIns="0" rIns="0" bIns="0">
            <a:spAutoFit/>
          </a:bodyPr>
          <a:lstStyle/>
          <a:p>
            <a:pPr algn="l">
              <a:spcBef>
                <a:spcPts val="0"/>
              </a:spcBef>
              <a:spcAft>
                <a:spcPts val="0"/>
              </a:spcAft>
            </a:pPr>
            <a:r>
              <a:rPr sz="1035" b="0" i="0">
                <a:solidFill>
                  <a:srgbClr val="5B6470"/>
                </a:solidFill>
                <a:latin typeface="Aptos"/>
              </a:rPr>
              <a:t>12,81%</a:t>
            </a:r>
          </a:p>
        </p:txBody>
      </p:sp>
      <p:sp>
        <p:nvSpPr>
          <p:cNvPr id="25" name="Valor nativo editable · 11,02%"/>
          <p:cNvSpPr txBox="1"/>
          <p:nvPr/>
        </p:nvSpPr>
        <p:spPr>
          <a:xfrm>
            <a:off x="8385048" y="3343275"/>
            <a:ext cx="685800" cy="228600"/>
          </a:xfrm>
          <a:prstGeom prst="rect">
            <a:avLst/>
          </a:prstGeom>
          <a:noFill/>
        </p:spPr>
        <p:txBody>
          <a:bodyPr wrap="square" lIns="0" tIns="0" rIns="0" bIns="0">
            <a:spAutoFit/>
          </a:bodyPr>
          <a:lstStyle/>
          <a:p>
            <a:pPr algn="l">
              <a:spcBef>
                <a:spcPts val="0"/>
              </a:spcBef>
              <a:spcAft>
                <a:spcPts val="0"/>
              </a:spcAft>
            </a:pPr>
            <a:r>
              <a:rPr sz="1035" b="1" i="0">
                <a:solidFill>
                  <a:srgbClr val="FF701B"/>
                </a:solidFill>
                <a:latin typeface="Aptos"/>
              </a:rPr>
              <a:t>11,02%</a:t>
            </a:r>
          </a:p>
        </p:txBody>
      </p:sp>
      <p:sp>
        <p:nvSpPr>
          <p:cNvPr id="26" name="Valor nativo editable · 3,6%"/>
          <p:cNvSpPr txBox="1"/>
          <p:nvPr/>
        </p:nvSpPr>
        <p:spPr>
          <a:xfrm>
            <a:off x="7836408" y="3699891"/>
            <a:ext cx="594360" cy="228600"/>
          </a:xfrm>
          <a:prstGeom prst="rect">
            <a:avLst/>
          </a:prstGeom>
          <a:noFill/>
        </p:spPr>
        <p:txBody>
          <a:bodyPr wrap="square" lIns="0" tIns="0" rIns="0" bIns="0">
            <a:spAutoFit/>
          </a:bodyPr>
          <a:lstStyle/>
          <a:p>
            <a:pPr algn="l">
              <a:spcBef>
                <a:spcPts val="0"/>
              </a:spcBef>
              <a:spcAft>
                <a:spcPts val="0"/>
              </a:spcAft>
            </a:pPr>
            <a:r>
              <a:rPr sz="1035" b="0" i="0">
                <a:solidFill>
                  <a:srgbClr val="5B6470"/>
                </a:solidFill>
                <a:latin typeface="Aptos"/>
              </a:rPr>
              <a:t>3,6%</a:t>
            </a:r>
          </a:p>
        </p:txBody>
      </p:sp>
      <p:sp>
        <p:nvSpPr>
          <p:cNvPr id="27" name="Valor nativo editable · 3,4%"/>
          <p:cNvSpPr txBox="1"/>
          <p:nvPr/>
        </p:nvSpPr>
        <p:spPr>
          <a:xfrm>
            <a:off x="7827264" y="4065651"/>
            <a:ext cx="594360" cy="228600"/>
          </a:xfrm>
          <a:prstGeom prst="rect">
            <a:avLst/>
          </a:prstGeom>
          <a:noFill/>
        </p:spPr>
        <p:txBody>
          <a:bodyPr wrap="square" lIns="0" tIns="0" rIns="0" bIns="0">
            <a:spAutoFit/>
          </a:bodyPr>
          <a:lstStyle/>
          <a:p>
            <a:pPr algn="l">
              <a:spcBef>
                <a:spcPts val="0"/>
              </a:spcBef>
              <a:spcAft>
                <a:spcPts val="0"/>
              </a:spcAft>
            </a:pPr>
            <a:r>
              <a:rPr sz="1035" b="0" i="0">
                <a:solidFill>
                  <a:srgbClr val="5B6470"/>
                </a:solidFill>
                <a:latin typeface="Aptos"/>
              </a:rPr>
              <a:t>3,4%</a:t>
            </a:r>
          </a:p>
        </p:txBody>
      </p:sp>
      <p:sp>
        <p:nvSpPr>
          <p:cNvPr id="28" name="Periodo del gráfico de barras"/>
          <p:cNvSpPr txBox="1"/>
          <p:nvPr/>
        </p:nvSpPr>
        <p:spPr>
          <a:xfrm>
            <a:off x="10707624" y="1829943"/>
            <a:ext cx="886968" cy="219456"/>
          </a:xfrm>
          <a:prstGeom prst="rect">
            <a:avLst/>
          </a:prstGeom>
          <a:noFill/>
        </p:spPr>
        <p:txBody>
          <a:bodyPr wrap="square" lIns="0" tIns="0" rIns="0" bIns="0">
            <a:spAutoFit/>
          </a:bodyPr>
          <a:lstStyle/>
          <a:p>
            <a:pPr algn="r">
              <a:spcBef>
                <a:spcPts val="0"/>
              </a:spcBef>
              <a:spcAft>
                <a:spcPts val="0"/>
              </a:spcAft>
            </a:pPr>
            <a:r>
              <a:rPr sz="800" b="0" i="0">
                <a:solidFill>
                  <a:srgbClr val="5B6470"/>
                </a:solidFill>
                <a:latin typeface="Aptos"/>
              </a:rPr>
              <a:t>ENE–SEP 2026</a:t>
            </a:r>
          </a:p>
        </p:txBody>
      </p:sp>
      <p:cxnSp>
        <p:nvCxnSpPr>
          <p:cNvPr id="29" name="Connector 28"/>
          <p:cNvCxnSpPr/>
          <p:nvPr/>
        </p:nvCxnSpPr>
        <p:spPr>
          <a:xfrm>
            <a:off x="585216" y="4509135"/>
            <a:ext cx="11018520" cy="0"/>
          </a:xfrm>
          <a:prstGeom prst="line">
            <a:avLst/>
          </a:prstGeom>
          <a:ln w="11430">
            <a:solidFill>
              <a:srgbClr val="E1E5E6"/>
            </a:solidFill>
          </a:ln>
        </p:spPr>
        <p:style>
          <a:lnRef idx="2">
            <a:schemeClr val="accent1"/>
          </a:lnRef>
          <a:fillRef idx="0">
            <a:schemeClr val="accent1"/>
          </a:fillRef>
          <a:effectRef idx="1">
            <a:schemeClr val="accent1"/>
          </a:effectRef>
          <a:fontRef idx="minor">
            <a:schemeClr val="tx1"/>
          </a:fontRef>
        </p:style>
      </p:cxnSp>
      <p:sp>
        <p:nvSpPr>
          <p:cNvPr id="30" name="Text · 03 · ESPAÑA FRENTE A LA UE"/>
          <p:cNvSpPr txBox="1"/>
          <p:nvPr/>
        </p:nvSpPr>
        <p:spPr>
          <a:xfrm>
            <a:off x="585216" y="4618863"/>
            <a:ext cx="2935224" cy="237744"/>
          </a:xfrm>
          <a:prstGeom prst="rect">
            <a:avLst/>
          </a:prstGeom>
          <a:noFill/>
        </p:spPr>
        <p:txBody>
          <a:bodyPr wrap="square" lIns="0" tIns="0" rIns="0" bIns="0">
            <a:spAutoFit/>
          </a:bodyPr>
          <a:lstStyle/>
          <a:p>
            <a:pPr algn="l">
              <a:spcBef>
                <a:spcPts val="0"/>
              </a:spcBef>
              <a:spcAft>
                <a:spcPts val="0"/>
              </a:spcAft>
            </a:pPr>
            <a:r>
              <a:rPr sz="1160" b="1" i="0">
                <a:solidFill>
                  <a:srgbClr val="1B2730"/>
                </a:solidFill>
                <a:latin typeface="Aptos"/>
              </a:rPr>
              <a:t>03 · ESPAÑA FRENTE A LA UE</a:t>
            </a:r>
          </a:p>
        </p:txBody>
      </p:sp>
      <p:sp>
        <p:nvSpPr>
          <p:cNvPr id="31" name="Text · ESPAÑA"/>
          <p:cNvSpPr txBox="1"/>
          <p:nvPr/>
        </p:nvSpPr>
        <p:spPr>
          <a:xfrm>
            <a:off x="3767328" y="4628007"/>
            <a:ext cx="960120" cy="182880"/>
          </a:xfrm>
          <a:prstGeom prst="rect">
            <a:avLst/>
          </a:prstGeom>
          <a:noFill/>
        </p:spPr>
        <p:txBody>
          <a:bodyPr wrap="square" lIns="0" tIns="0" rIns="0" bIns="0">
            <a:spAutoFit/>
          </a:bodyPr>
          <a:lstStyle/>
          <a:p>
            <a:pPr algn="l">
              <a:spcBef>
                <a:spcPts val="0"/>
              </a:spcBef>
              <a:spcAft>
                <a:spcPts val="0"/>
              </a:spcAft>
            </a:pPr>
            <a:r>
              <a:rPr sz="950" b="1" i="0">
                <a:solidFill>
                  <a:srgbClr val="5B6470"/>
                </a:solidFill>
                <a:latin typeface="Aptos"/>
              </a:rPr>
              <a:t>ESPAÑA</a:t>
            </a:r>
          </a:p>
        </p:txBody>
      </p:sp>
      <p:sp>
        <p:nvSpPr>
          <p:cNvPr id="32" name="Text · 11,0%"/>
          <p:cNvSpPr txBox="1"/>
          <p:nvPr/>
        </p:nvSpPr>
        <p:spPr>
          <a:xfrm>
            <a:off x="3767328" y="4874895"/>
            <a:ext cx="1307592" cy="347472"/>
          </a:xfrm>
          <a:prstGeom prst="rect">
            <a:avLst/>
          </a:prstGeom>
          <a:noFill/>
        </p:spPr>
        <p:txBody>
          <a:bodyPr wrap="square" lIns="0" tIns="0" rIns="0" bIns="0">
            <a:spAutoFit/>
          </a:bodyPr>
          <a:lstStyle/>
          <a:p>
            <a:pPr algn="l">
              <a:spcBef>
                <a:spcPts val="0"/>
              </a:spcBef>
              <a:spcAft>
                <a:spcPts val="0"/>
              </a:spcAft>
            </a:pPr>
            <a:r>
              <a:rPr sz="2000" b="1" i="0">
                <a:solidFill>
                  <a:srgbClr val="FF701B"/>
                </a:solidFill>
                <a:latin typeface="Aptos"/>
              </a:rPr>
              <a:t>11,0%</a:t>
            </a:r>
          </a:p>
        </p:txBody>
      </p:sp>
      <p:cxnSp>
        <p:nvCxnSpPr>
          <p:cNvPr id="33" name="Connector 32"/>
          <p:cNvCxnSpPr/>
          <p:nvPr/>
        </p:nvCxnSpPr>
        <p:spPr>
          <a:xfrm>
            <a:off x="5248656" y="4664583"/>
            <a:ext cx="0" cy="576072"/>
          </a:xfrm>
          <a:prstGeom prst="line">
            <a:avLst/>
          </a:prstGeom>
          <a:ln w="12700">
            <a:solidFill>
              <a:srgbClr val="E1E5E6"/>
            </a:solidFill>
          </a:ln>
        </p:spPr>
        <p:style>
          <a:lnRef idx="2">
            <a:schemeClr val="accent1"/>
          </a:lnRef>
          <a:fillRef idx="0">
            <a:schemeClr val="accent1"/>
          </a:fillRef>
          <a:effectRef idx="1">
            <a:schemeClr val="accent1"/>
          </a:effectRef>
          <a:fontRef idx="minor">
            <a:schemeClr val="tx1"/>
          </a:fontRef>
        </p:style>
      </p:cxnSp>
      <p:sp>
        <p:nvSpPr>
          <p:cNvPr id="34" name="Text · UE"/>
          <p:cNvSpPr txBox="1"/>
          <p:nvPr/>
        </p:nvSpPr>
        <p:spPr>
          <a:xfrm>
            <a:off x="5486400" y="4628007"/>
            <a:ext cx="822960" cy="182880"/>
          </a:xfrm>
          <a:prstGeom prst="rect">
            <a:avLst/>
          </a:prstGeom>
          <a:noFill/>
        </p:spPr>
        <p:txBody>
          <a:bodyPr wrap="square" lIns="0" tIns="0" rIns="0" bIns="0">
            <a:spAutoFit/>
          </a:bodyPr>
          <a:lstStyle/>
          <a:p>
            <a:pPr algn="l">
              <a:spcBef>
                <a:spcPts val="0"/>
              </a:spcBef>
              <a:spcAft>
                <a:spcPts val="0"/>
              </a:spcAft>
            </a:pPr>
            <a:r>
              <a:rPr sz="950" b="1" i="0">
                <a:solidFill>
                  <a:srgbClr val="5B6470"/>
                </a:solidFill>
                <a:latin typeface="Aptos"/>
              </a:rPr>
              <a:t>UE</a:t>
            </a:r>
          </a:p>
        </p:txBody>
      </p:sp>
      <p:sp>
        <p:nvSpPr>
          <p:cNvPr id="35" name="Text · 22,7%"/>
          <p:cNvSpPr txBox="1"/>
          <p:nvPr/>
        </p:nvSpPr>
        <p:spPr>
          <a:xfrm>
            <a:off x="5486400" y="4874895"/>
            <a:ext cx="1252728" cy="347472"/>
          </a:xfrm>
          <a:prstGeom prst="rect">
            <a:avLst/>
          </a:prstGeom>
          <a:noFill/>
        </p:spPr>
        <p:txBody>
          <a:bodyPr wrap="square" lIns="0" tIns="0" rIns="0" bIns="0">
            <a:spAutoFit/>
          </a:bodyPr>
          <a:lstStyle/>
          <a:p>
            <a:pPr algn="l">
              <a:spcBef>
                <a:spcPts val="0"/>
              </a:spcBef>
              <a:spcAft>
                <a:spcPts val="0"/>
              </a:spcAft>
            </a:pPr>
            <a:r>
              <a:rPr sz="2000" b="1" i="0">
                <a:solidFill>
                  <a:srgbClr val="1B2730"/>
                </a:solidFill>
                <a:latin typeface="Aptos"/>
              </a:rPr>
              <a:t>22,7%</a:t>
            </a:r>
          </a:p>
        </p:txBody>
      </p:sp>
      <p:cxnSp>
        <p:nvCxnSpPr>
          <p:cNvPr id="36" name="Connector 35"/>
          <p:cNvCxnSpPr/>
          <p:nvPr/>
        </p:nvCxnSpPr>
        <p:spPr>
          <a:xfrm>
            <a:off x="6976872" y="4664583"/>
            <a:ext cx="0" cy="576072"/>
          </a:xfrm>
          <a:prstGeom prst="line">
            <a:avLst/>
          </a:prstGeom>
          <a:ln w="12700">
            <a:solidFill>
              <a:srgbClr val="E1E5E6"/>
            </a:solidFill>
          </a:ln>
        </p:spPr>
        <p:style>
          <a:lnRef idx="2">
            <a:schemeClr val="accent1"/>
          </a:lnRef>
          <a:fillRef idx="0">
            <a:schemeClr val="accent1"/>
          </a:fillRef>
          <a:effectRef idx="1">
            <a:schemeClr val="accent1"/>
          </a:effectRef>
          <a:fontRef idx="minor">
            <a:schemeClr val="tx1"/>
          </a:fontRef>
        </p:style>
      </p:cxnSp>
      <p:sp>
        <p:nvSpPr>
          <p:cNvPr id="37" name="Text · BRECHA DE CUOTA"/>
          <p:cNvSpPr txBox="1"/>
          <p:nvPr/>
        </p:nvSpPr>
        <p:spPr>
          <a:xfrm>
            <a:off x="7260336" y="4628007"/>
            <a:ext cx="1828800" cy="182880"/>
          </a:xfrm>
          <a:prstGeom prst="rect">
            <a:avLst/>
          </a:prstGeom>
          <a:noFill/>
        </p:spPr>
        <p:txBody>
          <a:bodyPr wrap="square" lIns="0" tIns="0" rIns="0" bIns="0">
            <a:spAutoFit/>
          </a:bodyPr>
          <a:lstStyle/>
          <a:p>
            <a:pPr algn="l">
              <a:spcBef>
                <a:spcPts val="0"/>
              </a:spcBef>
              <a:spcAft>
                <a:spcPts val="0"/>
              </a:spcAft>
            </a:pPr>
            <a:r>
              <a:rPr sz="940" b="1" i="0">
                <a:solidFill>
                  <a:srgbClr val="5B6470"/>
                </a:solidFill>
                <a:latin typeface="Aptos"/>
              </a:rPr>
              <a:t>BRECHA DE CUOTA</a:t>
            </a:r>
          </a:p>
        </p:txBody>
      </p:sp>
      <p:sp>
        <p:nvSpPr>
          <p:cNvPr id="38" name="Text · −11,7 pp"/>
          <p:cNvSpPr txBox="1"/>
          <p:nvPr/>
        </p:nvSpPr>
        <p:spPr>
          <a:xfrm>
            <a:off x="7260336" y="4874895"/>
            <a:ext cx="1828800" cy="338328"/>
          </a:xfrm>
          <a:prstGeom prst="rect">
            <a:avLst/>
          </a:prstGeom>
          <a:noFill/>
        </p:spPr>
        <p:txBody>
          <a:bodyPr wrap="square" lIns="0" tIns="0" rIns="0" bIns="0">
            <a:spAutoFit/>
          </a:bodyPr>
          <a:lstStyle/>
          <a:p>
            <a:pPr algn="l">
              <a:spcBef>
                <a:spcPts val="0"/>
              </a:spcBef>
              <a:spcAft>
                <a:spcPts val="0"/>
              </a:spcAft>
            </a:pPr>
            <a:r>
              <a:rPr sz="1940" b="1" i="0">
                <a:solidFill>
                  <a:srgbClr val="1B2730"/>
                </a:solidFill>
                <a:latin typeface="Aptos"/>
              </a:rPr>
              <a:t>−11,7 pp</a:t>
            </a:r>
          </a:p>
        </p:txBody>
      </p:sp>
      <p:sp>
        <p:nvSpPr>
          <p:cNvPr id="39" name="Ámbito UE"/>
          <p:cNvSpPr txBox="1"/>
          <p:nvPr/>
        </p:nvSpPr>
        <p:spPr>
          <a:xfrm>
            <a:off x="9262872" y="4792599"/>
            <a:ext cx="2304288" cy="457200"/>
          </a:xfrm>
          <a:prstGeom prst="rect">
            <a:avLst/>
          </a:prstGeom>
          <a:noFill/>
        </p:spPr>
        <p:txBody>
          <a:bodyPr wrap="square" lIns="0" tIns="0" rIns="0" bIns="0">
            <a:spAutoFit/>
          </a:bodyPr>
          <a:lstStyle/>
          <a:p>
            <a:pPr algn="l">
              <a:spcBef>
                <a:spcPts val="0"/>
              </a:spcBef>
              <a:spcAft>
                <a:spcPts val="0"/>
              </a:spcAft>
            </a:pPr>
            <a:r>
              <a:rPr sz="1000" b="0" i="0">
                <a:solidFill>
                  <a:srgbClr val="5B6470"/>
                </a:solidFill>
                <a:latin typeface="Aptos"/>
              </a:rPr>
              <a:t>Cuota BEV · Ene–Sep 2026</a:t>
            </a:r>
          </a:p>
        </p:txBody>
      </p:sp>
      <p:sp>
        <p:nvSpPr>
          <p:cNvPr id="40" name="Panel TRANSICIÓN editable"/>
          <p:cNvSpPr/>
          <p:nvPr/>
        </p:nvSpPr>
        <p:spPr>
          <a:xfrm>
            <a:off x="585216" y="5350383"/>
            <a:ext cx="11018520" cy="950976"/>
          </a:xfrm>
          <a:prstGeom prst="rect">
            <a:avLst/>
          </a:prstGeom>
          <a:solidFill>
            <a:srgbClr val="1A26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832104" y="5551551"/>
            <a:ext cx="41148" cy="155448"/>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Etiqueta de transición"/>
          <p:cNvSpPr txBox="1"/>
          <p:nvPr/>
        </p:nvSpPr>
        <p:spPr>
          <a:xfrm>
            <a:off x="960120" y="5514975"/>
            <a:ext cx="10259568" cy="219456"/>
          </a:xfrm>
          <a:prstGeom prst="rect">
            <a:avLst/>
          </a:prstGeom>
          <a:noFill/>
        </p:spPr>
        <p:txBody>
          <a:bodyPr wrap="square" lIns="0" tIns="0" rIns="0" bIns="0">
            <a:spAutoFit/>
          </a:bodyPr>
          <a:lstStyle/>
          <a:p>
            <a:pPr algn="l">
              <a:spcBef>
                <a:spcPts val="0"/>
              </a:spcBef>
              <a:spcAft>
                <a:spcPts val="0"/>
              </a:spcAft>
            </a:pPr>
            <a:r>
              <a:rPr sz="1000" b="1" i="0">
                <a:solidFill>
                  <a:srgbClr val="FF701B"/>
                </a:solidFill>
                <a:latin typeface="Aptos"/>
              </a:rPr>
              <a:t>TRANSICIÓN · LA PREGUNTA CLAVE</a:t>
            </a:r>
          </a:p>
        </p:txBody>
      </p:sp>
      <p:sp>
        <p:nvSpPr>
          <p:cNvPr id="43" name="Pregunta que introduce P05"/>
          <p:cNvSpPr txBox="1"/>
          <p:nvPr/>
        </p:nvSpPr>
        <p:spPr>
          <a:xfrm>
            <a:off x="905256" y="5789295"/>
            <a:ext cx="10360152" cy="466725"/>
          </a:xfrm>
          <a:prstGeom prst="rect">
            <a:avLst/>
          </a:prstGeom>
          <a:noFill/>
        </p:spPr>
        <p:txBody>
          <a:bodyPr wrap="square" lIns="0" tIns="0" rIns="0" bIns="0">
            <a:spAutoFit/>
          </a:bodyPr>
          <a:lstStyle/>
          <a:p>
            <a:pPr algn="l">
              <a:spcBef>
                <a:spcPts val="0"/>
              </a:spcBef>
              <a:spcAft>
                <a:spcPts val="0"/>
              </a:spcAft>
            </a:pPr>
            <a:r>
              <a:rPr lang="en-US" altLang="zh-CN" sz="1515" b="1" i="0">
                <a:solidFill>
                  <a:srgbClr val="FFFFFF"/>
                </a:solidFill>
                <a:latin typeface="Aptos"/>
              </a:rPr>
              <a:t>El BEV crece, pero el HEV sigue teniendo mayor peso en las matriculaciones. ¿Qu</a:t>
            </a:r>
            <a:r>
              <a:rPr lang="en-US" altLang="en-US" sz="1515" b="1" i="0">
                <a:solidFill>
                  <a:srgbClr val="FFFFFF"/>
                </a:solidFill>
                <a:latin typeface="Aptos"/>
              </a:rPr>
              <a:t>é </a:t>
            </a:r>
            <a:r>
              <a:rPr lang="en-US" altLang="zh-CN" sz="1515" b="1" i="0">
                <a:solidFill>
                  <a:srgbClr val="FFFFFF"/>
                </a:solidFill>
                <a:latin typeface="Aptos"/>
              </a:rPr>
              <a:t>dudas tienen los consumidores al plantearse la compra de un coche 100 % el</a:t>
            </a:r>
            <a:r>
              <a:rPr lang="en-US" altLang="en-US" sz="1515" b="1" i="0">
                <a:solidFill>
                  <a:srgbClr val="FFFFFF"/>
                </a:solidFill>
                <a:latin typeface="Aptos"/>
              </a:rPr>
              <a:t>é</a:t>
            </a:r>
            <a:r>
              <a:rPr lang="en-US" altLang="zh-CN" sz="1515" b="1" i="0">
                <a:solidFill>
                  <a:srgbClr val="FFFFFF"/>
                </a:solidFill>
                <a:latin typeface="Aptos"/>
              </a:rPr>
              <a:t>ctrico?</a:t>
            </a:r>
          </a:p>
        </p:txBody>
      </p:sp>
      <p:sp>
        <p:nvSpPr>
          <p:cNvPr id="44" name="Fuentes y cobertura"/>
          <p:cNvSpPr txBox="1"/>
          <p:nvPr/>
        </p:nvSpPr>
        <p:spPr>
          <a:xfrm>
            <a:off x="594360" y="6401943"/>
            <a:ext cx="11018520" cy="146304"/>
          </a:xfrm>
          <a:prstGeom prst="rect">
            <a:avLst/>
          </a:prstGeom>
          <a:noFill/>
        </p:spPr>
        <p:txBody>
          <a:bodyPr wrap="square" lIns="0" tIns="0" rIns="0" bIns="0">
            <a:spAutoFit/>
          </a:bodyPr>
          <a:lstStyle/>
          <a:p>
            <a:pPr algn="l">
              <a:spcBef>
                <a:spcPts val="0"/>
              </a:spcBef>
              <a:spcAft>
                <a:spcPts val="0"/>
              </a:spcAft>
            </a:pPr>
            <a:r>
              <a:rPr sz="740" b="0" i="0">
                <a:solidFill>
                  <a:srgbClr val="5B6470"/>
                </a:solidFill>
                <a:latin typeface="Aptos"/>
              </a:rPr>
              <a:t>Fuentes: ANFAC (2023–2025) y ACEA (2026) · Cuotas de matriculaciones de turismos nuevos; no facturación. 2026: ene–sep; UE: total ACEA.</a:t>
            </a:r>
          </a:p>
        </p:txBody>
      </p:sp>
      <p:sp>
        <p:nvSpPr>
          <p:cNvPr id="45" name="Límite inferencial"/>
          <p:cNvSpPr txBox="1"/>
          <p:nvPr/>
        </p:nvSpPr>
        <p:spPr>
          <a:xfrm>
            <a:off x="594360" y="6575679"/>
            <a:ext cx="11018520" cy="128016"/>
          </a:xfrm>
          <a:prstGeom prst="rect">
            <a:avLst/>
          </a:prstGeom>
          <a:noFill/>
        </p:spPr>
        <p:txBody>
          <a:bodyPr wrap="square" lIns="0" tIns="0" rIns="0" bIns="0">
            <a:spAutoFit/>
          </a:bodyPr>
          <a:lstStyle/>
          <a:p>
            <a:pPr algn="l">
              <a:spcBef>
                <a:spcPts val="0"/>
              </a:spcBef>
              <a:spcAft>
                <a:spcPts val="0"/>
              </a:spcAft>
            </a:pPr>
            <a:r>
              <a:rPr sz="740" b="0" i="0">
                <a:solidFill>
                  <a:srgbClr val="5B6470"/>
                </a:solidFill>
                <a:latin typeface="Aptos"/>
              </a:rPr>
              <a:t>HEV incluye híbridos ligeros · Las cuotas describen elecciones registradas, no prueban motivaciones del consumidor.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Acento Xiaomi editable"/>
          <p:cNvSpPr/>
          <p:nvPr/>
        </p:nvSpPr>
        <p:spPr>
          <a:xfrm>
            <a:off x="566928" y="205740"/>
            <a:ext cx="52120" cy="237744"/>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Etiqueta P05"/>
          <p:cNvSpPr txBox="1"/>
          <p:nvPr/>
        </p:nvSpPr>
        <p:spPr>
          <a:xfrm>
            <a:off x="749808" y="169164"/>
            <a:ext cx="10698480" cy="210312"/>
          </a:xfrm>
          <a:prstGeom prst="rect">
            <a:avLst/>
          </a:prstGeom>
          <a:noFill/>
        </p:spPr>
        <p:txBody>
          <a:bodyPr wrap="square" lIns="0" tIns="0" rIns="0" bIns="0" anchor="t">
            <a:noAutofit/>
          </a:bodyPr>
          <a:lstStyle/>
          <a:p>
            <a:pPr algn="l">
              <a:lnSpc>
                <a:spcPct val="110000"/>
              </a:lnSpc>
              <a:spcBef>
                <a:spcPts val="0"/>
              </a:spcBef>
              <a:spcAft>
                <a:spcPts val="0"/>
              </a:spcAft>
            </a:pPr>
            <a:r>
              <a:rPr sz="1075" b="1">
                <a:solidFill>
                  <a:srgbClr val="5E7180"/>
                </a:solidFill>
                <a:latin typeface="Aptos"/>
                <a:sym typeface="+mn-ea"/>
              </a:rPr>
              <a:t>P</a:t>
            </a:r>
            <a:r>
              <a:rPr lang="en-US" sz="1075" b="1">
                <a:solidFill>
                  <a:srgbClr val="5E7180"/>
                </a:solidFill>
                <a:latin typeface="Aptos"/>
                <a:sym typeface="+mn-ea"/>
              </a:rPr>
              <a:t>05</a:t>
            </a:r>
            <a:r>
              <a:rPr sz="1075" b="1">
                <a:solidFill>
                  <a:srgbClr val="5E7180"/>
                </a:solidFill>
                <a:latin typeface="Aptos"/>
                <a:sym typeface="+mn-ea"/>
              </a:rPr>
              <a:t> / </a:t>
            </a:r>
            <a:r>
              <a:rPr sz="1075" b="1" i="0">
                <a:solidFill>
                  <a:srgbClr val="5B6470"/>
                </a:solidFill>
                <a:latin typeface="Aptos"/>
              </a:rPr>
              <a:t>MOTIVACIONES Y BARRERAS DE COMPRA</a:t>
            </a:r>
          </a:p>
        </p:txBody>
      </p:sp>
      <p:sp>
        <p:nvSpPr>
          <p:cNvPr id="75" name="Título principal fijo"/>
          <p:cNvSpPr txBox="1"/>
          <p:nvPr/>
        </p:nvSpPr>
        <p:spPr>
          <a:xfrm>
            <a:off x="566928" y="507492"/>
            <a:ext cx="10972800" cy="667512"/>
          </a:xfrm>
          <a:prstGeom prst="rect">
            <a:avLst/>
          </a:prstGeom>
          <a:noFill/>
        </p:spPr>
        <p:txBody>
          <a:bodyPr wrap="square" lIns="0" tIns="0" rIns="0" bIns="0" anchor="t">
            <a:noAutofit/>
          </a:bodyPr>
          <a:lstStyle/>
          <a:p>
            <a:pPr algn="l">
              <a:lnSpc>
                <a:spcPct val="110000"/>
              </a:lnSpc>
              <a:spcBef>
                <a:spcPts val="0"/>
              </a:spcBef>
              <a:spcAft>
                <a:spcPts val="0"/>
              </a:spcAft>
            </a:pPr>
            <a:r>
              <a:rPr sz="2160" b="1" i="0">
                <a:solidFill>
                  <a:srgbClr val="1B2730"/>
                </a:solidFill>
                <a:latin typeface="Aptos"/>
              </a:rPr>
              <a:t>AUMENTA EL INTERÉS POR EL COCHE 100 % ELÉCTRICO,</a:t>
            </a:r>
          </a:p>
          <a:p>
            <a:pPr algn="l">
              <a:lnSpc>
                <a:spcPct val="110000"/>
              </a:lnSpc>
              <a:spcBef>
                <a:spcPts val="0"/>
              </a:spcBef>
              <a:spcAft>
                <a:spcPts val="0"/>
              </a:spcAft>
            </a:pPr>
            <a:r>
              <a:rPr sz="2160" b="1" i="0">
                <a:solidFill>
                  <a:srgbClr val="1B2730"/>
                </a:solidFill>
                <a:latin typeface="Aptos"/>
              </a:rPr>
              <a:t>PERO PERSISTEN LAS BARRERAS PARA COMPRARLO</a:t>
            </a:r>
          </a:p>
        </p:txBody>
      </p:sp>
      <p:sp>
        <p:nvSpPr>
          <p:cNvPr id="76" name="Subtítulo auditado"/>
          <p:cNvSpPr txBox="1"/>
          <p:nvPr/>
        </p:nvSpPr>
        <p:spPr>
          <a:xfrm>
            <a:off x="585216" y="1257300"/>
            <a:ext cx="10972800" cy="219456"/>
          </a:xfrm>
          <a:prstGeom prst="rect">
            <a:avLst/>
          </a:prstGeom>
          <a:noFill/>
        </p:spPr>
        <p:txBody>
          <a:bodyPr wrap="square" lIns="0" tIns="0" rIns="0" bIns="0" anchor="t">
            <a:noAutofit/>
          </a:bodyPr>
          <a:lstStyle/>
          <a:p>
            <a:pPr algn="l">
              <a:lnSpc>
                <a:spcPct val="110000"/>
              </a:lnSpc>
              <a:spcBef>
                <a:spcPts val="0"/>
              </a:spcBef>
              <a:spcAft>
                <a:spcPts val="0"/>
              </a:spcAft>
            </a:pPr>
            <a:r>
              <a:rPr lang="en-US" altLang="zh-CN" sz="1055" b="0" i="1">
                <a:solidFill>
                  <a:srgbClr val="5B6470"/>
                </a:solidFill>
                <a:latin typeface="Aptos"/>
              </a:rPr>
              <a:t>El inter</a:t>
            </a:r>
            <a:r>
              <a:rPr lang="en-US" altLang="en-US" sz="1055" b="0" i="1">
                <a:solidFill>
                  <a:srgbClr val="5B6470"/>
                </a:solidFill>
                <a:latin typeface="Aptos"/>
              </a:rPr>
              <a:t>é</a:t>
            </a:r>
            <a:r>
              <a:rPr lang="en-US" altLang="zh-CN" sz="1055" b="0" i="1">
                <a:solidFill>
                  <a:srgbClr val="5B6470"/>
                </a:solidFill>
                <a:latin typeface="Aptos"/>
              </a:rPr>
              <a:t>s por el BEV avanza, pero todav</a:t>
            </a:r>
            <a:r>
              <a:rPr lang="en-US" altLang="en-US" sz="1055" b="0" i="1">
                <a:solidFill>
                  <a:srgbClr val="5B6470"/>
                </a:solidFill>
                <a:latin typeface="Aptos"/>
              </a:rPr>
              <a:t>í</a:t>
            </a:r>
            <a:r>
              <a:rPr lang="en-US" altLang="zh-CN" sz="1055" b="0" i="1">
                <a:solidFill>
                  <a:srgbClr val="5B6470"/>
                </a:solidFill>
                <a:latin typeface="Aptos"/>
              </a:rPr>
              <a:t>a no se traduce en una preferencia mayoritaria.</a:t>
            </a:r>
          </a:p>
        </p:txBody>
      </p:sp>
      <p:cxnSp>
        <p:nvCxnSpPr>
          <p:cNvPr id="77" name="Separador de contenido"/>
          <p:cNvCxnSpPr/>
          <p:nvPr/>
        </p:nvCxnSpPr>
        <p:spPr>
          <a:xfrm>
            <a:off x="585216" y="1586484"/>
            <a:ext cx="11009376" cy="0"/>
          </a:xfrm>
          <a:prstGeom prst="line">
            <a:avLst/>
          </a:prstGeom>
          <a:ln w="8255">
            <a:solidFill>
              <a:srgbClr val="E2E6E8"/>
            </a:solidFill>
          </a:ln>
        </p:spPr>
        <p:style>
          <a:lnRef idx="2">
            <a:schemeClr val="accent1"/>
          </a:lnRef>
          <a:fillRef idx="0">
            <a:schemeClr val="accent1"/>
          </a:fillRef>
          <a:effectRef idx="1">
            <a:schemeClr val="accent1"/>
          </a:effectRef>
          <a:fontRef idx="minor">
            <a:schemeClr val="tx1"/>
          </a:fontRef>
        </p:style>
      </p:cxnSp>
      <p:cxnSp>
        <p:nvCxnSpPr>
          <p:cNvPr id="78" name="Separador vertical datos / barreras"/>
          <p:cNvCxnSpPr/>
          <p:nvPr/>
        </p:nvCxnSpPr>
        <p:spPr>
          <a:xfrm>
            <a:off x="4325112" y="1741932"/>
            <a:ext cx="0" cy="3218688"/>
          </a:xfrm>
          <a:prstGeom prst="line">
            <a:avLst/>
          </a:prstGeom>
          <a:ln w="8255">
            <a:solidFill>
              <a:srgbClr val="E2E6E8"/>
            </a:solidFill>
          </a:ln>
        </p:spPr>
        <p:style>
          <a:lnRef idx="2">
            <a:schemeClr val="accent1"/>
          </a:lnRef>
          <a:fillRef idx="0">
            <a:schemeClr val="accent1"/>
          </a:fillRef>
          <a:effectRef idx="1">
            <a:schemeClr val="accent1"/>
          </a:effectRef>
          <a:fontRef idx="minor">
            <a:schemeClr val="tx1"/>
          </a:fontRef>
        </p:style>
      </p:cxnSp>
      <p:sp>
        <p:nvSpPr>
          <p:cNvPr id="79" name="01 · título"/>
          <p:cNvSpPr txBox="1"/>
          <p:nvPr/>
        </p:nvSpPr>
        <p:spPr>
          <a:xfrm>
            <a:off x="594360" y="1714499"/>
            <a:ext cx="3639312" cy="228600"/>
          </a:xfrm>
          <a:prstGeom prst="rect">
            <a:avLst/>
          </a:prstGeom>
          <a:noFill/>
        </p:spPr>
        <p:txBody>
          <a:bodyPr wrap="square" lIns="0" tIns="0" rIns="0" bIns="0" anchor="t">
            <a:noAutofit/>
          </a:bodyPr>
          <a:lstStyle/>
          <a:p>
            <a:pPr algn="l">
              <a:lnSpc>
                <a:spcPct val="110000"/>
              </a:lnSpc>
              <a:spcBef>
                <a:spcPts val="0"/>
              </a:spcBef>
              <a:spcAft>
                <a:spcPts val="0"/>
              </a:spcAft>
            </a:pPr>
            <a:r>
              <a:rPr sz="1050" b="1" i="0">
                <a:solidFill>
                  <a:srgbClr val="1B2730"/>
                </a:solidFill>
                <a:latin typeface="Aptos"/>
              </a:rPr>
              <a:t>01 · INTENCIÓN DE COMPRA POR MOTORIZACIÓN</a:t>
            </a:r>
          </a:p>
        </p:txBody>
      </p:sp>
      <p:sp>
        <p:nvSpPr>
          <p:cNvPr id="80" name="Intención híbrido 48"/>
          <p:cNvSpPr txBox="1"/>
          <p:nvPr/>
        </p:nvSpPr>
        <p:spPr>
          <a:xfrm>
            <a:off x="630936" y="1997964"/>
            <a:ext cx="1609344" cy="438912"/>
          </a:xfrm>
          <a:prstGeom prst="rect">
            <a:avLst/>
          </a:prstGeom>
          <a:noFill/>
        </p:spPr>
        <p:txBody>
          <a:bodyPr wrap="square" lIns="0" tIns="0" rIns="0" bIns="0" anchor="t">
            <a:noAutofit/>
          </a:bodyPr>
          <a:lstStyle/>
          <a:p>
            <a:pPr algn="l">
              <a:lnSpc>
                <a:spcPct val="110000"/>
              </a:lnSpc>
              <a:spcBef>
                <a:spcPts val="0"/>
              </a:spcBef>
              <a:spcAft>
                <a:spcPts val="0"/>
              </a:spcAft>
            </a:pPr>
            <a:r>
              <a:rPr sz="3060" b="1" i="0">
                <a:solidFill>
                  <a:srgbClr val="1B2730"/>
                </a:solidFill>
                <a:latin typeface="Aptos"/>
              </a:rPr>
              <a:t>48 %</a:t>
            </a:r>
          </a:p>
        </p:txBody>
      </p:sp>
      <p:sp>
        <p:nvSpPr>
          <p:cNvPr id="81" name="Intención BEV 18"/>
          <p:cNvSpPr txBox="1"/>
          <p:nvPr/>
        </p:nvSpPr>
        <p:spPr>
          <a:xfrm>
            <a:off x="2377440" y="1997964"/>
            <a:ext cx="1609344" cy="438912"/>
          </a:xfrm>
          <a:prstGeom prst="rect">
            <a:avLst/>
          </a:prstGeom>
          <a:noFill/>
        </p:spPr>
        <p:txBody>
          <a:bodyPr wrap="square" lIns="0" tIns="0" rIns="0" bIns="0" anchor="t">
            <a:noAutofit/>
          </a:bodyPr>
          <a:lstStyle/>
          <a:p>
            <a:pPr algn="l">
              <a:lnSpc>
                <a:spcPct val="110000"/>
              </a:lnSpc>
              <a:spcBef>
                <a:spcPts val="0"/>
              </a:spcBef>
              <a:spcAft>
                <a:spcPts val="0"/>
              </a:spcAft>
            </a:pPr>
            <a:r>
              <a:rPr sz="3060" b="1" i="0">
                <a:solidFill>
                  <a:srgbClr val="FF701B"/>
                </a:solidFill>
                <a:latin typeface="Aptos"/>
              </a:rPr>
              <a:t>18 %</a:t>
            </a:r>
          </a:p>
        </p:txBody>
      </p:sp>
      <p:sp>
        <p:nvSpPr>
          <p:cNvPr id="82" name="Etiqueta híbridos todas modalidades"/>
          <p:cNvSpPr txBox="1"/>
          <p:nvPr/>
        </p:nvSpPr>
        <p:spPr>
          <a:xfrm>
            <a:off x="640080" y="2546604"/>
            <a:ext cx="1655064" cy="448056"/>
          </a:xfrm>
          <a:prstGeom prst="rect">
            <a:avLst/>
          </a:prstGeom>
          <a:noFill/>
        </p:spPr>
        <p:txBody>
          <a:bodyPr wrap="square" lIns="0" tIns="0" rIns="0" bIns="0" anchor="t">
            <a:noAutofit/>
          </a:bodyPr>
          <a:lstStyle/>
          <a:p>
            <a:pPr algn="l">
              <a:lnSpc>
                <a:spcPct val="110000"/>
              </a:lnSpc>
              <a:spcBef>
                <a:spcPts val="0"/>
              </a:spcBef>
              <a:spcAft>
                <a:spcPts val="0"/>
              </a:spcAft>
            </a:pPr>
            <a:r>
              <a:rPr sz="880" b="1" i="0">
                <a:solidFill>
                  <a:srgbClr val="1B2730"/>
                </a:solidFill>
                <a:latin typeface="Aptos"/>
              </a:rPr>
              <a:t>HÍBRIDO · TODAS LAS</a:t>
            </a:r>
          </a:p>
          <a:p>
            <a:pPr algn="l">
              <a:lnSpc>
                <a:spcPct val="110000"/>
              </a:lnSpc>
              <a:spcBef>
                <a:spcPts val="0"/>
              </a:spcBef>
              <a:spcAft>
                <a:spcPts val="0"/>
              </a:spcAft>
            </a:pPr>
            <a:r>
              <a:rPr sz="880" b="1" i="0">
                <a:solidFill>
                  <a:srgbClr val="1B2730"/>
                </a:solidFill>
                <a:latin typeface="Aptos"/>
              </a:rPr>
              <a:t>MODALIDADES</a:t>
            </a:r>
          </a:p>
        </p:txBody>
      </p:sp>
      <p:sp>
        <p:nvSpPr>
          <p:cNvPr id="83" name="Etiqueta BEV"/>
          <p:cNvSpPr txBox="1"/>
          <p:nvPr/>
        </p:nvSpPr>
        <p:spPr>
          <a:xfrm>
            <a:off x="2377440" y="2546604"/>
            <a:ext cx="1737360" cy="448056"/>
          </a:xfrm>
          <a:prstGeom prst="rect">
            <a:avLst/>
          </a:prstGeom>
          <a:noFill/>
        </p:spPr>
        <p:txBody>
          <a:bodyPr wrap="square" lIns="0" tIns="0" rIns="0" bIns="0" anchor="t">
            <a:noAutofit/>
          </a:bodyPr>
          <a:lstStyle/>
          <a:p>
            <a:pPr algn="l">
              <a:lnSpc>
                <a:spcPct val="110000"/>
              </a:lnSpc>
              <a:spcBef>
                <a:spcPts val="0"/>
              </a:spcBef>
              <a:spcAft>
                <a:spcPts val="0"/>
              </a:spcAft>
            </a:pPr>
            <a:r>
              <a:rPr sz="880" b="1" i="0">
                <a:solidFill>
                  <a:srgbClr val="1B2730"/>
                </a:solidFill>
                <a:latin typeface="Aptos"/>
              </a:rPr>
              <a:t>COCHE 100 % ELÉCTRICO</a:t>
            </a:r>
          </a:p>
          <a:p>
            <a:pPr algn="l">
              <a:lnSpc>
                <a:spcPct val="110000"/>
              </a:lnSpc>
              <a:spcBef>
                <a:spcPts val="0"/>
              </a:spcBef>
              <a:spcAft>
                <a:spcPts val="0"/>
              </a:spcAft>
            </a:pPr>
            <a:r>
              <a:rPr sz="880" b="1" i="0">
                <a:solidFill>
                  <a:srgbClr val="1B2730"/>
                </a:solidFill>
                <a:latin typeface="Aptos"/>
              </a:rPr>
              <a:t>· BEV</a:t>
            </a:r>
          </a:p>
        </p:txBody>
      </p:sp>
      <p:cxnSp>
        <p:nvCxnSpPr>
          <p:cNvPr id="84" name="Comparación separador"/>
          <p:cNvCxnSpPr/>
          <p:nvPr/>
        </p:nvCxnSpPr>
        <p:spPr>
          <a:xfrm>
            <a:off x="2313432" y="2034540"/>
            <a:ext cx="0" cy="1143000"/>
          </a:xfrm>
          <a:prstGeom prst="line">
            <a:avLst/>
          </a:prstGeom>
          <a:ln w="8890">
            <a:solidFill>
              <a:srgbClr val="E2E6E8"/>
            </a:solidFill>
          </a:ln>
        </p:spPr>
        <p:style>
          <a:lnRef idx="2">
            <a:schemeClr val="accent1"/>
          </a:lnRef>
          <a:fillRef idx="0">
            <a:schemeClr val="accent1"/>
          </a:fillRef>
          <a:effectRef idx="1">
            <a:schemeClr val="accent1"/>
          </a:effectRef>
          <a:fontRef idx="minor">
            <a:schemeClr val="tx1"/>
          </a:fontRef>
        </p:style>
      </p:cxnSp>
      <p:sp>
        <p:nvSpPr>
          <p:cNvPr id="85" name="Híbrido var 26/25"/>
          <p:cNvSpPr txBox="1"/>
          <p:nvPr/>
        </p:nvSpPr>
        <p:spPr>
          <a:xfrm>
            <a:off x="640080" y="3003804"/>
            <a:ext cx="1371600" cy="265176"/>
          </a:xfrm>
          <a:prstGeom prst="rect">
            <a:avLst/>
          </a:prstGeom>
          <a:noFill/>
        </p:spPr>
        <p:txBody>
          <a:bodyPr wrap="square" lIns="0" tIns="0" rIns="0" bIns="0" anchor="t">
            <a:noAutofit/>
          </a:bodyPr>
          <a:lstStyle/>
          <a:p>
            <a:pPr algn="l">
              <a:lnSpc>
                <a:spcPct val="110000"/>
              </a:lnSpc>
              <a:spcBef>
                <a:spcPts val="0"/>
              </a:spcBef>
              <a:spcAft>
                <a:spcPts val="0"/>
              </a:spcAft>
            </a:pPr>
            <a:r>
              <a:rPr sz="1240" b="1" i="0">
                <a:solidFill>
                  <a:srgbClr val="5B6470"/>
                </a:solidFill>
                <a:latin typeface="Aptos"/>
              </a:rPr>
              <a:t>0 pp</a:t>
            </a:r>
          </a:p>
        </p:txBody>
      </p:sp>
      <p:sp>
        <p:nvSpPr>
          <p:cNvPr id="86" name="BEV var 26/25"/>
          <p:cNvSpPr txBox="1"/>
          <p:nvPr/>
        </p:nvSpPr>
        <p:spPr>
          <a:xfrm>
            <a:off x="2377440" y="3003804"/>
            <a:ext cx="1325880" cy="265176"/>
          </a:xfrm>
          <a:prstGeom prst="rect">
            <a:avLst/>
          </a:prstGeom>
          <a:noFill/>
        </p:spPr>
        <p:txBody>
          <a:bodyPr wrap="square" lIns="0" tIns="0" rIns="0" bIns="0" anchor="t">
            <a:noAutofit/>
          </a:bodyPr>
          <a:lstStyle/>
          <a:p>
            <a:pPr algn="l">
              <a:lnSpc>
                <a:spcPct val="110000"/>
              </a:lnSpc>
              <a:spcBef>
                <a:spcPts val="0"/>
              </a:spcBef>
              <a:spcAft>
                <a:spcPts val="0"/>
              </a:spcAft>
            </a:pPr>
            <a:r>
              <a:rPr sz="1240" b="1" i="0">
                <a:solidFill>
                  <a:srgbClr val="FF701B"/>
                </a:solidFill>
                <a:latin typeface="Aptos"/>
              </a:rPr>
              <a:t>+5 pp</a:t>
            </a:r>
          </a:p>
        </p:txBody>
      </p:sp>
      <p:sp>
        <p:nvSpPr>
          <p:cNvPr id="87" name="Periodo y base intención de compra"/>
          <p:cNvSpPr txBox="1"/>
          <p:nvPr/>
        </p:nvSpPr>
        <p:spPr>
          <a:xfrm>
            <a:off x="640080" y="3332988"/>
            <a:ext cx="3456432" cy="201168"/>
          </a:xfrm>
          <a:prstGeom prst="rect">
            <a:avLst/>
          </a:prstGeom>
          <a:noFill/>
        </p:spPr>
        <p:txBody>
          <a:bodyPr wrap="square" lIns="0" tIns="0" rIns="0" bIns="0" anchor="t">
            <a:noAutofit/>
          </a:bodyPr>
          <a:lstStyle/>
          <a:p>
            <a:pPr algn="l">
              <a:lnSpc>
                <a:spcPct val="110000"/>
              </a:lnSpc>
              <a:spcBef>
                <a:spcPts val="0"/>
              </a:spcBef>
              <a:spcAft>
                <a:spcPts val="0"/>
              </a:spcAft>
            </a:pPr>
            <a:r>
              <a:rPr sz="825" b="0" i="0">
                <a:solidFill>
                  <a:srgbClr val="5B6470"/>
                </a:solidFill>
                <a:latin typeface="Aptos"/>
              </a:rPr>
              <a:t>2026 · Compra prevista en los próximos 12 meses</a:t>
            </a:r>
          </a:p>
        </p:txBody>
      </p:sp>
      <p:sp>
        <p:nvSpPr>
          <p:cNvPr id="88" name="Lectura de intención"/>
          <p:cNvSpPr txBox="1"/>
          <p:nvPr/>
        </p:nvSpPr>
        <p:spPr>
          <a:xfrm>
            <a:off x="640080" y="3643884"/>
            <a:ext cx="3337560" cy="384048"/>
          </a:xfrm>
          <a:prstGeom prst="rect">
            <a:avLst/>
          </a:prstGeom>
          <a:noFill/>
        </p:spPr>
        <p:txBody>
          <a:bodyPr wrap="square" lIns="0" tIns="0" rIns="0" bIns="0" anchor="t">
            <a:noAutofit/>
          </a:bodyPr>
          <a:lstStyle/>
          <a:p>
            <a:pPr algn="l">
              <a:lnSpc>
                <a:spcPct val="110000"/>
              </a:lnSpc>
              <a:spcBef>
                <a:spcPts val="0"/>
              </a:spcBef>
              <a:spcAft>
                <a:spcPts val="0"/>
              </a:spcAft>
            </a:pPr>
            <a:r>
              <a:rPr sz="910" b="1" i="0">
                <a:solidFill>
                  <a:srgbClr val="1B2730"/>
                </a:solidFill>
                <a:latin typeface="Aptos"/>
              </a:rPr>
              <a:t>El híbrido lidera la intención de compra, mientras que el BEV gana terreno.</a:t>
            </a:r>
          </a:p>
        </p:txBody>
      </p:sp>
      <p:cxnSp>
        <p:nvCxnSpPr>
          <p:cNvPr id="89" name="Separador generacional"/>
          <p:cNvCxnSpPr/>
          <p:nvPr/>
        </p:nvCxnSpPr>
        <p:spPr>
          <a:xfrm>
            <a:off x="612648" y="4073652"/>
            <a:ext cx="3474720" cy="0"/>
          </a:xfrm>
          <a:prstGeom prst="line">
            <a:avLst/>
          </a:prstGeom>
          <a:ln w="8255">
            <a:solidFill>
              <a:srgbClr val="E2E6E8"/>
            </a:solidFill>
          </a:ln>
        </p:spPr>
        <p:style>
          <a:lnRef idx="2">
            <a:schemeClr val="accent1"/>
          </a:lnRef>
          <a:fillRef idx="0">
            <a:schemeClr val="accent1"/>
          </a:fillRef>
          <a:effectRef idx="1">
            <a:schemeClr val="accent1"/>
          </a:effectRef>
          <a:fontRef idx="minor">
            <a:schemeClr val="tx1"/>
          </a:fontRef>
        </p:style>
      </p:cxnSp>
      <p:sp>
        <p:nvSpPr>
          <p:cNvPr id="90" name="03 · encabezado"/>
          <p:cNvSpPr txBox="1"/>
          <p:nvPr/>
        </p:nvSpPr>
        <p:spPr>
          <a:xfrm>
            <a:off x="603504" y="4174236"/>
            <a:ext cx="3593592" cy="237744"/>
          </a:xfrm>
          <a:prstGeom prst="rect">
            <a:avLst/>
          </a:prstGeom>
          <a:noFill/>
        </p:spPr>
        <p:txBody>
          <a:bodyPr wrap="square" lIns="0" tIns="0" rIns="0" bIns="0" anchor="t">
            <a:noAutofit/>
          </a:bodyPr>
          <a:lstStyle/>
          <a:p>
            <a:pPr algn="l">
              <a:lnSpc>
                <a:spcPct val="110000"/>
              </a:lnSpc>
              <a:spcBef>
                <a:spcPts val="0"/>
              </a:spcBef>
              <a:spcAft>
                <a:spcPts val="0"/>
              </a:spcAft>
            </a:pPr>
            <a:r>
              <a:rPr sz="1050" b="1" i="0">
                <a:solidFill>
                  <a:srgbClr val="1B2730"/>
                </a:solidFill>
                <a:latin typeface="Aptos"/>
              </a:rPr>
              <a:t>03 · UN MATIZ GENERACIONAL</a:t>
            </a:r>
          </a:p>
        </p:txBody>
      </p:sp>
      <p:sp>
        <p:nvSpPr>
          <p:cNvPr id="91" name="Jóvenes 13%"/>
          <p:cNvSpPr txBox="1"/>
          <p:nvPr/>
        </p:nvSpPr>
        <p:spPr>
          <a:xfrm>
            <a:off x="640080" y="4457700"/>
            <a:ext cx="1024128" cy="338328"/>
          </a:xfrm>
          <a:prstGeom prst="rect">
            <a:avLst/>
          </a:prstGeom>
          <a:noFill/>
        </p:spPr>
        <p:txBody>
          <a:bodyPr wrap="square" lIns="0" tIns="0" rIns="0" bIns="0" anchor="t">
            <a:noAutofit/>
          </a:bodyPr>
          <a:lstStyle/>
          <a:p>
            <a:pPr algn="l">
              <a:lnSpc>
                <a:spcPct val="110000"/>
              </a:lnSpc>
              <a:spcBef>
                <a:spcPts val="0"/>
              </a:spcBef>
              <a:spcAft>
                <a:spcPts val="0"/>
              </a:spcAft>
            </a:pPr>
            <a:r>
              <a:rPr sz="2300" b="1" i="0">
                <a:solidFill>
                  <a:srgbClr val="FF701B"/>
                </a:solidFill>
                <a:latin typeface="Aptos"/>
              </a:rPr>
              <a:t>13 %</a:t>
            </a:r>
          </a:p>
        </p:txBody>
      </p:sp>
      <p:sp>
        <p:nvSpPr>
          <p:cNvPr id="92" name="Total España 18%"/>
          <p:cNvSpPr txBox="1"/>
          <p:nvPr/>
        </p:nvSpPr>
        <p:spPr>
          <a:xfrm>
            <a:off x="2331720" y="4457700"/>
            <a:ext cx="1024128" cy="338328"/>
          </a:xfrm>
          <a:prstGeom prst="rect">
            <a:avLst/>
          </a:prstGeom>
          <a:noFill/>
        </p:spPr>
        <p:txBody>
          <a:bodyPr wrap="square" lIns="0" tIns="0" rIns="0" bIns="0" anchor="t">
            <a:noAutofit/>
          </a:bodyPr>
          <a:lstStyle/>
          <a:p>
            <a:pPr algn="l">
              <a:lnSpc>
                <a:spcPct val="110000"/>
              </a:lnSpc>
              <a:spcBef>
                <a:spcPts val="0"/>
              </a:spcBef>
              <a:spcAft>
                <a:spcPts val="0"/>
              </a:spcAft>
            </a:pPr>
            <a:r>
              <a:rPr sz="2300" b="1" i="0">
                <a:solidFill>
                  <a:srgbClr val="1B2730"/>
                </a:solidFill>
                <a:latin typeface="Aptos"/>
              </a:rPr>
              <a:t>18 %</a:t>
            </a:r>
          </a:p>
        </p:txBody>
      </p:sp>
      <p:sp>
        <p:nvSpPr>
          <p:cNvPr id="93" name="Jóvenes scope"/>
          <p:cNvSpPr txBox="1"/>
          <p:nvPr/>
        </p:nvSpPr>
        <p:spPr>
          <a:xfrm>
            <a:off x="640080" y="4832604"/>
            <a:ext cx="1618488" cy="210312"/>
          </a:xfrm>
          <a:prstGeom prst="rect">
            <a:avLst/>
          </a:prstGeom>
          <a:noFill/>
        </p:spPr>
        <p:txBody>
          <a:bodyPr wrap="square" lIns="0" tIns="0" rIns="0" bIns="0" anchor="t">
            <a:noAutofit/>
          </a:bodyPr>
          <a:lstStyle/>
          <a:p>
            <a:pPr algn="l">
              <a:lnSpc>
                <a:spcPct val="110000"/>
              </a:lnSpc>
              <a:spcBef>
                <a:spcPts val="0"/>
              </a:spcBef>
              <a:spcAft>
                <a:spcPts val="0"/>
              </a:spcAft>
            </a:pPr>
            <a:r>
              <a:rPr sz="820" b="1" i="0">
                <a:solidFill>
                  <a:srgbClr val="5B6470"/>
                </a:solidFill>
                <a:latin typeface="Aptos"/>
              </a:rPr>
              <a:t>JÓVENES DE 18 A 35 AÑOS</a:t>
            </a:r>
          </a:p>
        </p:txBody>
      </p:sp>
      <p:sp>
        <p:nvSpPr>
          <p:cNvPr id="94" name="Total scope"/>
          <p:cNvSpPr txBox="1"/>
          <p:nvPr/>
        </p:nvSpPr>
        <p:spPr>
          <a:xfrm>
            <a:off x="2331720" y="4832604"/>
            <a:ext cx="1417320" cy="210312"/>
          </a:xfrm>
          <a:prstGeom prst="rect">
            <a:avLst/>
          </a:prstGeom>
          <a:noFill/>
        </p:spPr>
        <p:txBody>
          <a:bodyPr wrap="square" lIns="0" tIns="0" rIns="0" bIns="0" anchor="t">
            <a:noAutofit/>
          </a:bodyPr>
          <a:lstStyle/>
          <a:p>
            <a:pPr algn="l">
              <a:lnSpc>
                <a:spcPct val="110000"/>
              </a:lnSpc>
              <a:spcBef>
                <a:spcPts val="0"/>
              </a:spcBef>
              <a:spcAft>
                <a:spcPts val="0"/>
              </a:spcAft>
            </a:pPr>
            <a:r>
              <a:rPr sz="820" b="1" i="0">
                <a:solidFill>
                  <a:srgbClr val="5B6470"/>
                </a:solidFill>
                <a:latin typeface="Aptos"/>
              </a:rPr>
              <a:t>TOTAL ESPAÑA</a:t>
            </a:r>
          </a:p>
        </p:txBody>
      </p:sp>
      <p:sp>
        <p:nvSpPr>
          <p:cNvPr id="95" name="Matiz generacional completo"/>
          <p:cNvSpPr txBox="1"/>
          <p:nvPr/>
        </p:nvSpPr>
        <p:spPr>
          <a:xfrm>
            <a:off x="630936" y="5079492"/>
            <a:ext cx="3666744" cy="365760"/>
          </a:xfrm>
          <a:prstGeom prst="rect">
            <a:avLst/>
          </a:prstGeom>
          <a:noFill/>
        </p:spPr>
        <p:txBody>
          <a:bodyPr wrap="square" lIns="0" tIns="0" rIns="0" bIns="0" anchor="t">
            <a:noAutofit/>
          </a:bodyPr>
          <a:lstStyle/>
          <a:p>
            <a:pPr algn="l">
              <a:lnSpc>
                <a:spcPct val="110000"/>
              </a:lnSpc>
              <a:spcBef>
                <a:spcPts val="0"/>
              </a:spcBef>
              <a:spcAft>
                <a:spcPts val="0"/>
              </a:spcAft>
            </a:pPr>
            <a:r>
              <a:rPr sz="795" b="0" i="0">
                <a:solidFill>
                  <a:srgbClr val="5B6470"/>
                </a:solidFill>
                <a:latin typeface="Aptos"/>
              </a:rPr>
              <a:t>La intención de compra de un coche 100 % eléctrico entre los jóvenes de 18 a 35 años se sitúa 5 puntos por debajo del total.</a:t>
            </a:r>
          </a:p>
        </p:txBody>
      </p:sp>
      <p:sp>
        <p:nvSpPr>
          <p:cNvPr id="96" name="02 · gráfico principal"/>
          <p:cNvSpPr txBox="1"/>
          <p:nvPr/>
        </p:nvSpPr>
        <p:spPr>
          <a:xfrm>
            <a:off x="4636008" y="1714499"/>
            <a:ext cx="6949440" cy="219456"/>
          </a:xfrm>
          <a:prstGeom prst="rect">
            <a:avLst/>
          </a:prstGeom>
          <a:noFill/>
        </p:spPr>
        <p:txBody>
          <a:bodyPr wrap="square" lIns="0" tIns="0" rIns="0" bIns="0" anchor="t">
            <a:noAutofit/>
          </a:bodyPr>
          <a:lstStyle/>
          <a:p>
            <a:pPr algn="l">
              <a:lnSpc>
                <a:spcPct val="110000"/>
              </a:lnSpc>
              <a:spcBef>
                <a:spcPts val="0"/>
              </a:spcBef>
              <a:spcAft>
                <a:spcPts val="0"/>
              </a:spcAft>
            </a:pPr>
            <a:r>
              <a:rPr sz="1080" b="1" i="0">
                <a:solidFill>
                  <a:srgbClr val="1B2730"/>
                </a:solidFill>
                <a:latin typeface="Aptos"/>
              </a:rPr>
              <a:t>02 · PRINCIPALES BARRERAS PARA COMPRAR UN BEV</a:t>
            </a:r>
          </a:p>
        </p:txBody>
      </p:sp>
      <p:sp>
        <p:nvSpPr>
          <p:cNvPr id="97" name="Pregunta central exacta"/>
          <p:cNvSpPr txBox="1"/>
          <p:nvPr/>
        </p:nvSpPr>
        <p:spPr>
          <a:xfrm>
            <a:off x="4645152" y="2007108"/>
            <a:ext cx="6949440" cy="265176"/>
          </a:xfrm>
          <a:prstGeom prst="rect">
            <a:avLst/>
          </a:prstGeom>
          <a:noFill/>
        </p:spPr>
        <p:txBody>
          <a:bodyPr wrap="square" lIns="0" tIns="0" rIns="0" bIns="0" anchor="t">
            <a:noAutofit/>
          </a:bodyPr>
          <a:lstStyle/>
          <a:p>
            <a:pPr algn="l">
              <a:lnSpc>
                <a:spcPct val="110000"/>
              </a:lnSpc>
              <a:spcBef>
                <a:spcPts val="0"/>
              </a:spcBef>
              <a:spcAft>
                <a:spcPts val="0"/>
              </a:spcAft>
            </a:pPr>
            <a:r>
              <a:rPr sz="1300" b="1" i="0">
                <a:solidFill>
                  <a:srgbClr val="1B2730"/>
                </a:solidFill>
                <a:latin typeface="Aptos"/>
              </a:rPr>
              <a:t>¿QUÉ IMPULSA Y QUÉ FRENA LA COMPRA DE UN BEV?</a:t>
            </a:r>
          </a:p>
        </p:txBody>
      </p:sp>
      <p:sp>
        <p:nvSpPr>
          <p:cNvPr id="98" name="Objeto preciso del gráfico de barreras"/>
          <p:cNvSpPr txBox="1"/>
          <p:nvPr/>
        </p:nvSpPr>
        <p:spPr>
          <a:xfrm>
            <a:off x="4654296" y="2363724"/>
            <a:ext cx="6080760" cy="164592"/>
          </a:xfrm>
          <a:prstGeom prst="rect">
            <a:avLst/>
          </a:prstGeom>
          <a:noFill/>
        </p:spPr>
        <p:txBody>
          <a:bodyPr wrap="square" lIns="0" tIns="0" rIns="0" bIns="0" anchor="t">
            <a:noAutofit/>
          </a:bodyPr>
          <a:lstStyle/>
          <a:p>
            <a:pPr algn="l">
              <a:lnSpc>
                <a:spcPct val="110000"/>
              </a:lnSpc>
              <a:spcBef>
                <a:spcPts val="0"/>
              </a:spcBef>
              <a:spcAft>
                <a:spcPts val="0"/>
              </a:spcAft>
            </a:pPr>
            <a:r>
              <a:rPr sz="830" b="1" i="0">
                <a:solidFill>
                  <a:srgbClr val="5B6470"/>
                </a:solidFill>
                <a:latin typeface="Aptos"/>
              </a:rPr>
              <a:t>¿QUÉ FRENA LA COMPRA DE UN COCHE 100 % ELÉCTRICO (BEV)?</a:t>
            </a:r>
          </a:p>
        </p:txBody>
      </p:sp>
      <p:sp>
        <p:nvSpPr>
          <p:cNvPr id="99" name="Cabecera comparación 2025 2026"/>
          <p:cNvSpPr txBox="1"/>
          <p:nvPr/>
        </p:nvSpPr>
        <p:spPr>
          <a:xfrm>
            <a:off x="10899648" y="2363724"/>
            <a:ext cx="704088" cy="173736"/>
          </a:xfrm>
          <a:prstGeom prst="rect">
            <a:avLst/>
          </a:prstGeom>
          <a:noFill/>
        </p:spPr>
        <p:txBody>
          <a:bodyPr wrap="square" lIns="0" tIns="0" rIns="0" bIns="0" anchor="t">
            <a:noAutofit/>
          </a:bodyPr>
          <a:lstStyle/>
          <a:p>
            <a:pPr algn="r">
              <a:lnSpc>
                <a:spcPct val="110000"/>
              </a:lnSpc>
              <a:spcBef>
                <a:spcPts val="0"/>
              </a:spcBef>
              <a:spcAft>
                <a:spcPts val="0"/>
              </a:spcAft>
            </a:pPr>
            <a:r>
              <a:rPr sz="800" b="1" i="0">
                <a:solidFill>
                  <a:srgbClr val="5B6470"/>
                </a:solidFill>
                <a:latin typeface="Aptos"/>
              </a:rPr>
              <a:t>VAR. 26/25</a:t>
            </a:r>
          </a:p>
        </p:txBody>
      </p:sp>
      <p:sp>
        <p:nvSpPr>
          <p:cNvPr id="100" name="Barrera 01 · categoría"/>
          <p:cNvSpPr txBox="1"/>
          <p:nvPr/>
        </p:nvSpPr>
        <p:spPr>
          <a:xfrm>
            <a:off x="4663440" y="2683764"/>
            <a:ext cx="2971800" cy="246888"/>
          </a:xfrm>
          <a:prstGeom prst="rect">
            <a:avLst/>
          </a:prstGeom>
          <a:noFill/>
        </p:spPr>
        <p:txBody>
          <a:bodyPr wrap="square" lIns="0" tIns="0" rIns="0" bIns="0" anchor="t">
            <a:noAutofit/>
          </a:bodyPr>
          <a:lstStyle/>
          <a:p>
            <a:pPr algn="l">
              <a:lnSpc>
                <a:spcPct val="110000"/>
              </a:lnSpc>
              <a:spcBef>
                <a:spcPts val="0"/>
              </a:spcBef>
              <a:spcAft>
                <a:spcPts val="0"/>
              </a:spcAft>
            </a:pPr>
            <a:r>
              <a:rPr sz="905" b="1" i="0">
                <a:solidFill>
                  <a:srgbClr val="1B2730"/>
                </a:solidFill>
                <a:latin typeface="Aptos"/>
              </a:rPr>
              <a:t>Autonomía insuficiente</a:t>
            </a:r>
          </a:p>
        </p:txBody>
      </p:sp>
      <p:sp>
        <p:nvSpPr>
          <p:cNvPr id="101" name="Barrera 01 · pista editable"/>
          <p:cNvSpPr/>
          <p:nvPr/>
        </p:nvSpPr>
        <p:spPr>
          <a:xfrm>
            <a:off x="7763256" y="2736799"/>
            <a:ext cx="2057400" cy="146304"/>
          </a:xfrm>
          <a:prstGeom prst="rect">
            <a:avLst/>
          </a:prstGeom>
          <a:solidFill>
            <a:srgbClr val="E8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 name="Barrera 01 · barra editable 50%"/>
          <p:cNvSpPr/>
          <p:nvPr/>
        </p:nvSpPr>
        <p:spPr>
          <a:xfrm>
            <a:off x="7763256" y="2736799"/>
            <a:ext cx="2057400" cy="146304"/>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Barrera 01 · valor"/>
          <p:cNvSpPr txBox="1"/>
          <p:nvPr/>
        </p:nvSpPr>
        <p:spPr>
          <a:xfrm>
            <a:off x="9902952" y="2691079"/>
            <a:ext cx="612648" cy="256032"/>
          </a:xfrm>
          <a:prstGeom prst="rect">
            <a:avLst/>
          </a:prstGeom>
          <a:noFill/>
        </p:spPr>
        <p:txBody>
          <a:bodyPr wrap="square" lIns="0" tIns="0" rIns="0" bIns="0" anchor="t">
            <a:noAutofit/>
          </a:bodyPr>
          <a:lstStyle/>
          <a:p>
            <a:pPr algn="l">
              <a:lnSpc>
                <a:spcPct val="110000"/>
              </a:lnSpc>
              <a:spcBef>
                <a:spcPts val="0"/>
              </a:spcBef>
              <a:spcAft>
                <a:spcPts val="0"/>
              </a:spcAft>
            </a:pPr>
            <a:r>
              <a:rPr sz="1135" b="1" i="0">
                <a:solidFill>
                  <a:srgbClr val="FF701B"/>
                </a:solidFill>
                <a:latin typeface="Aptos"/>
              </a:rPr>
              <a:t>50 %</a:t>
            </a:r>
          </a:p>
        </p:txBody>
      </p:sp>
      <p:sp>
        <p:nvSpPr>
          <p:cNvPr id="104" name="Barrera 01 · delta"/>
          <p:cNvSpPr txBox="1"/>
          <p:nvPr/>
        </p:nvSpPr>
        <p:spPr>
          <a:xfrm>
            <a:off x="10917936" y="2695651"/>
            <a:ext cx="685800" cy="246888"/>
          </a:xfrm>
          <a:prstGeom prst="rect">
            <a:avLst/>
          </a:prstGeom>
          <a:noFill/>
        </p:spPr>
        <p:txBody>
          <a:bodyPr wrap="square" lIns="0" tIns="0" rIns="0" bIns="0" anchor="t">
            <a:noAutofit/>
          </a:bodyPr>
          <a:lstStyle/>
          <a:p>
            <a:pPr algn="r">
              <a:lnSpc>
                <a:spcPct val="110000"/>
              </a:lnSpc>
              <a:spcBef>
                <a:spcPts val="0"/>
              </a:spcBef>
              <a:spcAft>
                <a:spcPts val="0"/>
              </a:spcAft>
            </a:pPr>
            <a:r>
              <a:rPr sz="980" b="0" i="0">
                <a:solidFill>
                  <a:srgbClr val="5B6470"/>
                </a:solidFill>
                <a:latin typeface="Aptos"/>
              </a:rPr>
              <a:t>−14 pp</a:t>
            </a:r>
          </a:p>
        </p:txBody>
      </p:sp>
      <p:cxnSp>
        <p:nvCxnSpPr>
          <p:cNvPr id="105" name="Separador fila 1"/>
          <p:cNvCxnSpPr/>
          <p:nvPr/>
        </p:nvCxnSpPr>
        <p:spPr>
          <a:xfrm>
            <a:off x="4636008" y="3033064"/>
            <a:ext cx="6967728" cy="0"/>
          </a:xfrm>
          <a:prstGeom prst="line">
            <a:avLst/>
          </a:prstGeom>
          <a:ln w="4191">
            <a:solidFill>
              <a:srgbClr val="E2E6E8"/>
            </a:solidFill>
          </a:ln>
        </p:spPr>
        <p:style>
          <a:lnRef idx="2">
            <a:schemeClr val="accent1"/>
          </a:lnRef>
          <a:fillRef idx="0">
            <a:schemeClr val="accent1"/>
          </a:fillRef>
          <a:effectRef idx="1">
            <a:schemeClr val="accent1"/>
          </a:effectRef>
          <a:fontRef idx="minor">
            <a:schemeClr val="tx1"/>
          </a:fontRef>
        </p:style>
      </p:cxnSp>
      <p:sp>
        <p:nvSpPr>
          <p:cNvPr id="106" name="Barrera 02 · categoría"/>
          <p:cNvSpPr txBox="1"/>
          <p:nvPr/>
        </p:nvSpPr>
        <p:spPr>
          <a:xfrm>
            <a:off x="4663440" y="3068726"/>
            <a:ext cx="2971800" cy="246888"/>
          </a:xfrm>
          <a:prstGeom prst="rect">
            <a:avLst/>
          </a:prstGeom>
          <a:noFill/>
        </p:spPr>
        <p:txBody>
          <a:bodyPr wrap="square" lIns="0" tIns="0" rIns="0" bIns="0" anchor="t">
            <a:noAutofit/>
          </a:bodyPr>
          <a:lstStyle/>
          <a:p>
            <a:pPr algn="l">
              <a:lnSpc>
                <a:spcPct val="110000"/>
              </a:lnSpc>
              <a:spcBef>
                <a:spcPts val="0"/>
              </a:spcBef>
              <a:spcAft>
                <a:spcPts val="0"/>
              </a:spcAft>
            </a:pPr>
            <a:r>
              <a:rPr sz="905" b="1" i="0">
                <a:solidFill>
                  <a:srgbClr val="1B2730"/>
                </a:solidFill>
                <a:latin typeface="Aptos"/>
              </a:rPr>
              <a:t>Precio demasiado elevado</a:t>
            </a:r>
          </a:p>
        </p:txBody>
      </p:sp>
      <p:sp>
        <p:nvSpPr>
          <p:cNvPr id="107" name="Barrera 02 · pista editable"/>
          <p:cNvSpPr/>
          <p:nvPr/>
        </p:nvSpPr>
        <p:spPr>
          <a:xfrm>
            <a:off x="7763256" y="3121761"/>
            <a:ext cx="2057400" cy="146304"/>
          </a:xfrm>
          <a:prstGeom prst="rect">
            <a:avLst/>
          </a:prstGeom>
          <a:solidFill>
            <a:srgbClr val="E8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 name="Barrera 02 · barra editable 48%"/>
          <p:cNvSpPr/>
          <p:nvPr/>
        </p:nvSpPr>
        <p:spPr>
          <a:xfrm>
            <a:off x="7763256" y="3121761"/>
            <a:ext cx="1975104" cy="146304"/>
          </a:xfrm>
          <a:prstGeom prst="rect">
            <a:avLst/>
          </a:prstGeom>
          <a:solidFill>
            <a:srgbClr val="5E6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 name="Barrera 02 · valor"/>
          <p:cNvSpPr txBox="1"/>
          <p:nvPr/>
        </p:nvSpPr>
        <p:spPr>
          <a:xfrm>
            <a:off x="9902952" y="3076041"/>
            <a:ext cx="612648" cy="256032"/>
          </a:xfrm>
          <a:prstGeom prst="rect">
            <a:avLst/>
          </a:prstGeom>
          <a:noFill/>
        </p:spPr>
        <p:txBody>
          <a:bodyPr wrap="square" lIns="0" tIns="0" rIns="0" bIns="0" anchor="t">
            <a:noAutofit/>
          </a:bodyPr>
          <a:lstStyle/>
          <a:p>
            <a:pPr algn="l">
              <a:lnSpc>
                <a:spcPct val="110000"/>
              </a:lnSpc>
              <a:spcBef>
                <a:spcPts val="0"/>
              </a:spcBef>
              <a:spcAft>
                <a:spcPts val="0"/>
              </a:spcAft>
            </a:pPr>
            <a:r>
              <a:rPr sz="1135" b="1" i="0">
                <a:solidFill>
                  <a:srgbClr val="1B2730"/>
                </a:solidFill>
                <a:latin typeface="Aptos"/>
              </a:rPr>
              <a:t>48 %</a:t>
            </a:r>
          </a:p>
        </p:txBody>
      </p:sp>
      <p:sp>
        <p:nvSpPr>
          <p:cNvPr id="110" name="Barrera 02 · delta"/>
          <p:cNvSpPr txBox="1"/>
          <p:nvPr/>
        </p:nvSpPr>
        <p:spPr>
          <a:xfrm>
            <a:off x="10917936" y="3080613"/>
            <a:ext cx="685800" cy="246888"/>
          </a:xfrm>
          <a:prstGeom prst="rect">
            <a:avLst/>
          </a:prstGeom>
          <a:noFill/>
        </p:spPr>
        <p:txBody>
          <a:bodyPr wrap="square" lIns="0" tIns="0" rIns="0" bIns="0" anchor="t">
            <a:noAutofit/>
          </a:bodyPr>
          <a:lstStyle/>
          <a:p>
            <a:pPr algn="r">
              <a:lnSpc>
                <a:spcPct val="110000"/>
              </a:lnSpc>
              <a:spcBef>
                <a:spcPts val="0"/>
              </a:spcBef>
              <a:spcAft>
                <a:spcPts val="0"/>
              </a:spcAft>
            </a:pPr>
            <a:r>
              <a:rPr sz="980" b="0" i="0">
                <a:solidFill>
                  <a:srgbClr val="5B6470"/>
                </a:solidFill>
                <a:latin typeface="Aptos"/>
              </a:rPr>
              <a:t>−6 pp</a:t>
            </a:r>
          </a:p>
        </p:txBody>
      </p:sp>
      <p:cxnSp>
        <p:nvCxnSpPr>
          <p:cNvPr id="111" name="Separador fila 2"/>
          <p:cNvCxnSpPr/>
          <p:nvPr/>
        </p:nvCxnSpPr>
        <p:spPr>
          <a:xfrm>
            <a:off x="4636008" y="3418027"/>
            <a:ext cx="6967728" cy="0"/>
          </a:xfrm>
          <a:prstGeom prst="line">
            <a:avLst/>
          </a:prstGeom>
          <a:ln w="4191">
            <a:solidFill>
              <a:srgbClr val="E2E6E8"/>
            </a:solidFill>
          </a:ln>
        </p:spPr>
        <p:style>
          <a:lnRef idx="2">
            <a:schemeClr val="accent1"/>
          </a:lnRef>
          <a:fillRef idx="0">
            <a:schemeClr val="accent1"/>
          </a:fillRef>
          <a:effectRef idx="1">
            <a:schemeClr val="accent1"/>
          </a:effectRef>
          <a:fontRef idx="minor">
            <a:schemeClr val="tx1"/>
          </a:fontRef>
        </p:style>
      </p:cxnSp>
      <p:sp>
        <p:nvSpPr>
          <p:cNvPr id="112" name="Barrera 03 · categoría"/>
          <p:cNvSpPr txBox="1"/>
          <p:nvPr/>
        </p:nvSpPr>
        <p:spPr>
          <a:xfrm>
            <a:off x="4663440" y="3453688"/>
            <a:ext cx="2971800" cy="338328"/>
          </a:xfrm>
          <a:prstGeom prst="rect">
            <a:avLst/>
          </a:prstGeom>
          <a:noFill/>
        </p:spPr>
        <p:txBody>
          <a:bodyPr wrap="square" lIns="0" tIns="0" rIns="0" bIns="0" anchor="t">
            <a:noAutofit/>
          </a:bodyPr>
          <a:lstStyle/>
          <a:p>
            <a:pPr algn="l">
              <a:lnSpc>
                <a:spcPct val="110000"/>
              </a:lnSpc>
              <a:spcBef>
                <a:spcPts val="0"/>
              </a:spcBef>
              <a:spcAft>
                <a:spcPts val="0"/>
              </a:spcAft>
            </a:pPr>
            <a:r>
              <a:rPr sz="905" b="1" i="0">
                <a:solidFill>
                  <a:srgbClr val="1B2730"/>
                </a:solidFill>
                <a:latin typeface="Aptos"/>
              </a:rPr>
              <a:t>Preferencia por un vehículo híbrido</a:t>
            </a:r>
          </a:p>
        </p:txBody>
      </p:sp>
      <p:sp>
        <p:nvSpPr>
          <p:cNvPr id="113" name="Barrera 03 · pista editable"/>
          <p:cNvSpPr/>
          <p:nvPr/>
        </p:nvSpPr>
        <p:spPr>
          <a:xfrm>
            <a:off x="7763256" y="3506724"/>
            <a:ext cx="2057400" cy="146304"/>
          </a:xfrm>
          <a:prstGeom prst="rect">
            <a:avLst/>
          </a:prstGeom>
          <a:solidFill>
            <a:srgbClr val="E8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4" name="Barrera 03 · barra editable 34%"/>
          <p:cNvSpPr/>
          <p:nvPr/>
        </p:nvSpPr>
        <p:spPr>
          <a:xfrm>
            <a:off x="7763256" y="3506724"/>
            <a:ext cx="1399032" cy="146304"/>
          </a:xfrm>
          <a:prstGeom prst="rect">
            <a:avLst/>
          </a:prstGeom>
          <a:solidFill>
            <a:srgbClr val="ADB6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5" name="Barrera 03 · valor"/>
          <p:cNvSpPr txBox="1"/>
          <p:nvPr/>
        </p:nvSpPr>
        <p:spPr>
          <a:xfrm>
            <a:off x="9902952" y="3461004"/>
            <a:ext cx="612648" cy="256032"/>
          </a:xfrm>
          <a:prstGeom prst="rect">
            <a:avLst/>
          </a:prstGeom>
          <a:noFill/>
        </p:spPr>
        <p:txBody>
          <a:bodyPr wrap="square" lIns="0" tIns="0" rIns="0" bIns="0" anchor="t">
            <a:noAutofit/>
          </a:bodyPr>
          <a:lstStyle/>
          <a:p>
            <a:pPr algn="l">
              <a:lnSpc>
                <a:spcPct val="110000"/>
              </a:lnSpc>
              <a:spcBef>
                <a:spcPts val="0"/>
              </a:spcBef>
              <a:spcAft>
                <a:spcPts val="0"/>
              </a:spcAft>
            </a:pPr>
            <a:r>
              <a:rPr sz="1135" b="1" i="0">
                <a:solidFill>
                  <a:srgbClr val="1B2730"/>
                </a:solidFill>
                <a:latin typeface="Aptos"/>
              </a:rPr>
              <a:t>34 %</a:t>
            </a:r>
          </a:p>
        </p:txBody>
      </p:sp>
      <p:sp>
        <p:nvSpPr>
          <p:cNvPr id="116" name="Barrera 03 · delta"/>
          <p:cNvSpPr txBox="1"/>
          <p:nvPr/>
        </p:nvSpPr>
        <p:spPr>
          <a:xfrm>
            <a:off x="10917936" y="3465576"/>
            <a:ext cx="685800" cy="246888"/>
          </a:xfrm>
          <a:prstGeom prst="rect">
            <a:avLst/>
          </a:prstGeom>
          <a:noFill/>
        </p:spPr>
        <p:txBody>
          <a:bodyPr wrap="square" lIns="0" tIns="0" rIns="0" bIns="0" anchor="t">
            <a:noAutofit/>
          </a:bodyPr>
          <a:lstStyle/>
          <a:p>
            <a:pPr algn="r">
              <a:lnSpc>
                <a:spcPct val="110000"/>
              </a:lnSpc>
              <a:spcBef>
                <a:spcPts val="0"/>
              </a:spcBef>
              <a:spcAft>
                <a:spcPts val="0"/>
              </a:spcAft>
            </a:pPr>
            <a:r>
              <a:rPr sz="980" b="0" i="0">
                <a:solidFill>
                  <a:srgbClr val="5B6470"/>
                </a:solidFill>
                <a:latin typeface="Aptos"/>
              </a:rPr>
              <a:t>0 pp</a:t>
            </a:r>
          </a:p>
        </p:txBody>
      </p:sp>
      <p:cxnSp>
        <p:nvCxnSpPr>
          <p:cNvPr id="117" name="Separador fila 3"/>
          <p:cNvCxnSpPr/>
          <p:nvPr/>
        </p:nvCxnSpPr>
        <p:spPr>
          <a:xfrm>
            <a:off x="4636008" y="3802989"/>
            <a:ext cx="6967728" cy="0"/>
          </a:xfrm>
          <a:prstGeom prst="line">
            <a:avLst/>
          </a:prstGeom>
          <a:ln w="4191">
            <a:solidFill>
              <a:srgbClr val="E2E6E8"/>
            </a:solidFill>
          </a:ln>
        </p:spPr>
        <p:style>
          <a:lnRef idx="2">
            <a:schemeClr val="accent1"/>
          </a:lnRef>
          <a:fillRef idx="0">
            <a:schemeClr val="accent1"/>
          </a:fillRef>
          <a:effectRef idx="1">
            <a:schemeClr val="accent1"/>
          </a:effectRef>
          <a:fontRef idx="minor">
            <a:schemeClr val="tx1"/>
          </a:fontRef>
        </p:style>
      </p:cxnSp>
      <p:sp>
        <p:nvSpPr>
          <p:cNvPr id="118" name="Barrera 04 · categoría"/>
          <p:cNvSpPr txBox="1"/>
          <p:nvPr/>
        </p:nvSpPr>
        <p:spPr>
          <a:xfrm>
            <a:off x="4663440" y="3838651"/>
            <a:ext cx="2971800" cy="246888"/>
          </a:xfrm>
          <a:prstGeom prst="rect">
            <a:avLst/>
          </a:prstGeom>
          <a:noFill/>
        </p:spPr>
        <p:txBody>
          <a:bodyPr wrap="square" lIns="0" tIns="0" rIns="0" bIns="0" anchor="t">
            <a:noAutofit/>
          </a:bodyPr>
          <a:lstStyle/>
          <a:p>
            <a:pPr algn="l">
              <a:lnSpc>
                <a:spcPct val="110000"/>
              </a:lnSpc>
              <a:spcBef>
                <a:spcPts val="0"/>
              </a:spcBef>
              <a:spcAft>
                <a:spcPts val="0"/>
              </a:spcAft>
            </a:pPr>
            <a:r>
              <a:rPr sz="905" b="0" i="0">
                <a:solidFill>
                  <a:srgbClr val="1B2730"/>
                </a:solidFill>
                <a:latin typeface="Aptos"/>
              </a:rPr>
              <a:t>Tiempo de recarga elevado</a:t>
            </a:r>
          </a:p>
        </p:txBody>
      </p:sp>
      <p:sp>
        <p:nvSpPr>
          <p:cNvPr id="119" name="Barrera 04 · pista editable"/>
          <p:cNvSpPr/>
          <p:nvPr/>
        </p:nvSpPr>
        <p:spPr>
          <a:xfrm>
            <a:off x="7763256" y="3891686"/>
            <a:ext cx="2057400" cy="146304"/>
          </a:xfrm>
          <a:prstGeom prst="rect">
            <a:avLst/>
          </a:prstGeom>
          <a:solidFill>
            <a:srgbClr val="E8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0" name="Barrera 04 · barra editable 34%"/>
          <p:cNvSpPr/>
          <p:nvPr/>
        </p:nvSpPr>
        <p:spPr>
          <a:xfrm>
            <a:off x="7763256" y="3891686"/>
            <a:ext cx="1399032" cy="146304"/>
          </a:xfrm>
          <a:prstGeom prst="rect">
            <a:avLst/>
          </a:prstGeom>
          <a:solidFill>
            <a:srgbClr val="ADB6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1" name="Barrera 04 · valor"/>
          <p:cNvSpPr txBox="1"/>
          <p:nvPr/>
        </p:nvSpPr>
        <p:spPr>
          <a:xfrm>
            <a:off x="9902952" y="3845966"/>
            <a:ext cx="612648" cy="256032"/>
          </a:xfrm>
          <a:prstGeom prst="rect">
            <a:avLst/>
          </a:prstGeom>
          <a:noFill/>
        </p:spPr>
        <p:txBody>
          <a:bodyPr wrap="square" lIns="0" tIns="0" rIns="0" bIns="0" anchor="t">
            <a:noAutofit/>
          </a:bodyPr>
          <a:lstStyle/>
          <a:p>
            <a:pPr algn="l">
              <a:lnSpc>
                <a:spcPct val="110000"/>
              </a:lnSpc>
              <a:spcBef>
                <a:spcPts val="0"/>
              </a:spcBef>
              <a:spcAft>
                <a:spcPts val="0"/>
              </a:spcAft>
            </a:pPr>
            <a:r>
              <a:rPr sz="1135" b="1" i="0">
                <a:solidFill>
                  <a:srgbClr val="1B2730"/>
                </a:solidFill>
                <a:latin typeface="Aptos"/>
              </a:rPr>
              <a:t>34 %</a:t>
            </a:r>
          </a:p>
        </p:txBody>
      </p:sp>
      <p:sp>
        <p:nvSpPr>
          <p:cNvPr id="122" name="Barrera 04 · delta"/>
          <p:cNvSpPr txBox="1"/>
          <p:nvPr/>
        </p:nvSpPr>
        <p:spPr>
          <a:xfrm>
            <a:off x="10917936" y="3850538"/>
            <a:ext cx="685800" cy="246888"/>
          </a:xfrm>
          <a:prstGeom prst="rect">
            <a:avLst/>
          </a:prstGeom>
          <a:noFill/>
        </p:spPr>
        <p:txBody>
          <a:bodyPr wrap="square" lIns="0" tIns="0" rIns="0" bIns="0" anchor="t">
            <a:noAutofit/>
          </a:bodyPr>
          <a:lstStyle/>
          <a:p>
            <a:pPr algn="r">
              <a:lnSpc>
                <a:spcPct val="110000"/>
              </a:lnSpc>
              <a:spcBef>
                <a:spcPts val="0"/>
              </a:spcBef>
              <a:spcAft>
                <a:spcPts val="0"/>
              </a:spcAft>
            </a:pPr>
            <a:r>
              <a:rPr sz="980" b="0" i="0">
                <a:solidFill>
                  <a:srgbClr val="5B6470"/>
                </a:solidFill>
                <a:latin typeface="Aptos"/>
              </a:rPr>
              <a:t>−6 pp</a:t>
            </a:r>
          </a:p>
        </p:txBody>
      </p:sp>
      <p:cxnSp>
        <p:nvCxnSpPr>
          <p:cNvPr id="123" name="Separador fila 4"/>
          <p:cNvCxnSpPr/>
          <p:nvPr/>
        </p:nvCxnSpPr>
        <p:spPr>
          <a:xfrm>
            <a:off x="4636008" y="4187952"/>
            <a:ext cx="6967728" cy="0"/>
          </a:xfrm>
          <a:prstGeom prst="line">
            <a:avLst/>
          </a:prstGeom>
          <a:ln w="4191">
            <a:solidFill>
              <a:srgbClr val="E2E6E8"/>
            </a:solidFill>
          </a:ln>
        </p:spPr>
        <p:style>
          <a:lnRef idx="2">
            <a:schemeClr val="accent1"/>
          </a:lnRef>
          <a:fillRef idx="0">
            <a:schemeClr val="accent1"/>
          </a:fillRef>
          <a:effectRef idx="1">
            <a:schemeClr val="accent1"/>
          </a:effectRef>
          <a:fontRef idx="minor">
            <a:schemeClr val="tx1"/>
          </a:fontRef>
        </p:style>
      </p:cxnSp>
      <p:sp>
        <p:nvSpPr>
          <p:cNvPr id="124" name="Barrera 05 · categoría"/>
          <p:cNvSpPr txBox="1"/>
          <p:nvPr/>
        </p:nvSpPr>
        <p:spPr>
          <a:xfrm>
            <a:off x="4663440" y="4223613"/>
            <a:ext cx="2971800" cy="246888"/>
          </a:xfrm>
          <a:prstGeom prst="rect">
            <a:avLst/>
          </a:prstGeom>
          <a:noFill/>
        </p:spPr>
        <p:txBody>
          <a:bodyPr wrap="square" lIns="0" tIns="0" rIns="0" bIns="0" anchor="t">
            <a:noAutofit/>
          </a:bodyPr>
          <a:lstStyle/>
          <a:p>
            <a:pPr algn="l">
              <a:lnSpc>
                <a:spcPct val="110000"/>
              </a:lnSpc>
              <a:spcBef>
                <a:spcPts val="0"/>
              </a:spcBef>
              <a:spcAft>
                <a:spcPts val="0"/>
              </a:spcAft>
            </a:pPr>
            <a:r>
              <a:rPr sz="905" b="0" i="0">
                <a:solidFill>
                  <a:srgbClr val="1B2730"/>
                </a:solidFill>
                <a:latin typeface="Aptos"/>
              </a:rPr>
              <a:t>Falta de confianza</a:t>
            </a:r>
          </a:p>
        </p:txBody>
      </p:sp>
      <p:sp>
        <p:nvSpPr>
          <p:cNvPr id="125" name="Barrera 05 · pista editable"/>
          <p:cNvSpPr/>
          <p:nvPr/>
        </p:nvSpPr>
        <p:spPr>
          <a:xfrm>
            <a:off x="7763256" y="4276648"/>
            <a:ext cx="2057400" cy="146304"/>
          </a:xfrm>
          <a:prstGeom prst="rect">
            <a:avLst/>
          </a:prstGeom>
          <a:solidFill>
            <a:srgbClr val="E8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6" name="Barrera 05 · barra editable 29%"/>
          <p:cNvSpPr/>
          <p:nvPr/>
        </p:nvSpPr>
        <p:spPr>
          <a:xfrm>
            <a:off x="7763256" y="4276648"/>
            <a:ext cx="1193292" cy="146304"/>
          </a:xfrm>
          <a:prstGeom prst="rect">
            <a:avLst/>
          </a:prstGeom>
          <a:solidFill>
            <a:srgbClr val="ADB6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7" name="Barrera 05 · valor"/>
          <p:cNvSpPr txBox="1"/>
          <p:nvPr/>
        </p:nvSpPr>
        <p:spPr>
          <a:xfrm>
            <a:off x="9902952" y="4230928"/>
            <a:ext cx="612648" cy="256032"/>
          </a:xfrm>
          <a:prstGeom prst="rect">
            <a:avLst/>
          </a:prstGeom>
          <a:noFill/>
        </p:spPr>
        <p:txBody>
          <a:bodyPr wrap="square" lIns="0" tIns="0" rIns="0" bIns="0" anchor="t">
            <a:noAutofit/>
          </a:bodyPr>
          <a:lstStyle/>
          <a:p>
            <a:pPr algn="l">
              <a:lnSpc>
                <a:spcPct val="110000"/>
              </a:lnSpc>
              <a:spcBef>
                <a:spcPts val="0"/>
              </a:spcBef>
              <a:spcAft>
                <a:spcPts val="0"/>
              </a:spcAft>
            </a:pPr>
            <a:r>
              <a:rPr sz="1135" b="1" i="0">
                <a:solidFill>
                  <a:srgbClr val="1B2730"/>
                </a:solidFill>
                <a:latin typeface="Aptos"/>
              </a:rPr>
              <a:t>29 %</a:t>
            </a:r>
          </a:p>
        </p:txBody>
      </p:sp>
      <p:sp>
        <p:nvSpPr>
          <p:cNvPr id="128" name="Barrera 05 · delta"/>
          <p:cNvSpPr txBox="1"/>
          <p:nvPr/>
        </p:nvSpPr>
        <p:spPr>
          <a:xfrm>
            <a:off x="10917936" y="4235500"/>
            <a:ext cx="685800" cy="246888"/>
          </a:xfrm>
          <a:prstGeom prst="rect">
            <a:avLst/>
          </a:prstGeom>
          <a:noFill/>
        </p:spPr>
        <p:txBody>
          <a:bodyPr wrap="square" lIns="0" tIns="0" rIns="0" bIns="0" anchor="t">
            <a:noAutofit/>
          </a:bodyPr>
          <a:lstStyle/>
          <a:p>
            <a:pPr algn="r">
              <a:lnSpc>
                <a:spcPct val="110000"/>
              </a:lnSpc>
              <a:spcBef>
                <a:spcPts val="0"/>
              </a:spcBef>
              <a:spcAft>
                <a:spcPts val="0"/>
              </a:spcAft>
            </a:pPr>
            <a:r>
              <a:rPr sz="980" b="0" i="0">
                <a:solidFill>
                  <a:srgbClr val="5B6470"/>
                </a:solidFill>
                <a:latin typeface="Aptos"/>
              </a:rPr>
              <a:t>−4 pp</a:t>
            </a:r>
          </a:p>
        </p:txBody>
      </p:sp>
      <p:cxnSp>
        <p:nvCxnSpPr>
          <p:cNvPr id="129" name="Separador fila 5"/>
          <p:cNvCxnSpPr/>
          <p:nvPr/>
        </p:nvCxnSpPr>
        <p:spPr>
          <a:xfrm>
            <a:off x="4636008" y="4572914"/>
            <a:ext cx="6967728" cy="0"/>
          </a:xfrm>
          <a:prstGeom prst="line">
            <a:avLst/>
          </a:prstGeom>
          <a:ln w="4191">
            <a:solidFill>
              <a:srgbClr val="E2E6E8"/>
            </a:solidFill>
          </a:ln>
        </p:spPr>
        <p:style>
          <a:lnRef idx="2">
            <a:schemeClr val="accent1"/>
          </a:lnRef>
          <a:fillRef idx="0">
            <a:schemeClr val="accent1"/>
          </a:fillRef>
          <a:effectRef idx="1">
            <a:schemeClr val="accent1"/>
          </a:effectRef>
          <a:fontRef idx="minor">
            <a:schemeClr val="tx1"/>
          </a:fontRef>
        </p:style>
      </p:cxnSp>
      <p:sp>
        <p:nvSpPr>
          <p:cNvPr id="130" name="Barrera 06 · categoría"/>
          <p:cNvSpPr txBox="1"/>
          <p:nvPr/>
        </p:nvSpPr>
        <p:spPr>
          <a:xfrm>
            <a:off x="4663440" y="4608576"/>
            <a:ext cx="2971800" cy="338328"/>
          </a:xfrm>
          <a:prstGeom prst="rect">
            <a:avLst/>
          </a:prstGeom>
          <a:noFill/>
        </p:spPr>
        <p:txBody>
          <a:bodyPr wrap="square" lIns="0" tIns="0" rIns="0" bIns="0" anchor="t">
            <a:noAutofit/>
          </a:bodyPr>
          <a:lstStyle/>
          <a:p>
            <a:pPr algn="l">
              <a:lnSpc>
                <a:spcPct val="110000"/>
              </a:lnSpc>
              <a:spcBef>
                <a:spcPts val="0"/>
              </a:spcBef>
              <a:spcAft>
                <a:spcPts val="0"/>
              </a:spcAft>
            </a:pPr>
            <a:r>
              <a:rPr sz="870" b="0" i="0">
                <a:solidFill>
                  <a:srgbClr val="1B2730"/>
                </a:solidFill>
                <a:latin typeface="Aptos"/>
              </a:rPr>
              <a:t>Falta de espacios o infraestructuras de recarga cercanos</a:t>
            </a:r>
          </a:p>
        </p:txBody>
      </p:sp>
      <p:sp>
        <p:nvSpPr>
          <p:cNvPr id="131" name="Barrera 06 · pista editable"/>
          <p:cNvSpPr/>
          <p:nvPr/>
        </p:nvSpPr>
        <p:spPr>
          <a:xfrm>
            <a:off x="7763256" y="4661611"/>
            <a:ext cx="2057400" cy="146304"/>
          </a:xfrm>
          <a:prstGeom prst="rect">
            <a:avLst/>
          </a:prstGeom>
          <a:solidFill>
            <a:srgbClr val="E8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2" name="Barrera 06 · barra editable 29%"/>
          <p:cNvSpPr/>
          <p:nvPr/>
        </p:nvSpPr>
        <p:spPr>
          <a:xfrm>
            <a:off x="7763256" y="4661611"/>
            <a:ext cx="1193292" cy="146304"/>
          </a:xfrm>
          <a:prstGeom prst="rect">
            <a:avLst/>
          </a:prstGeom>
          <a:solidFill>
            <a:srgbClr val="ADB6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3" name="Barrera 06 · valor"/>
          <p:cNvSpPr txBox="1"/>
          <p:nvPr/>
        </p:nvSpPr>
        <p:spPr>
          <a:xfrm>
            <a:off x="9902952" y="4615891"/>
            <a:ext cx="612648" cy="256032"/>
          </a:xfrm>
          <a:prstGeom prst="rect">
            <a:avLst/>
          </a:prstGeom>
          <a:noFill/>
        </p:spPr>
        <p:txBody>
          <a:bodyPr wrap="square" lIns="0" tIns="0" rIns="0" bIns="0" anchor="t">
            <a:noAutofit/>
          </a:bodyPr>
          <a:lstStyle/>
          <a:p>
            <a:pPr algn="l">
              <a:lnSpc>
                <a:spcPct val="110000"/>
              </a:lnSpc>
              <a:spcBef>
                <a:spcPts val="0"/>
              </a:spcBef>
              <a:spcAft>
                <a:spcPts val="0"/>
              </a:spcAft>
            </a:pPr>
            <a:r>
              <a:rPr sz="1135" b="1" i="0">
                <a:solidFill>
                  <a:srgbClr val="1B2730"/>
                </a:solidFill>
                <a:latin typeface="Aptos"/>
              </a:rPr>
              <a:t>29 %</a:t>
            </a:r>
          </a:p>
        </p:txBody>
      </p:sp>
      <p:sp>
        <p:nvSpPr>
          <p:cNvPr id="134" name="Barrera 06 · delta"/>
          <p:cNvSpPr txBox="1"/>
          <p:nvPr/>
        </p:nvSpPr>
        <p:spPr>
          <a:xfrm>
            <a:off x="10917936" y="4620463"/>
            <a:ext cx="685800" cy="246888"/>
          </a:xfrm>
          <a:prstGeom prst="rect">
            <a:avLst/>
          </a:prstGeom>
          <a:noFill/>
        </p:spPr>
        <p:txBody>
          <a:bodyPr wrap="square" lIns="0" tIns="0" rIns="0" bIns="0" anchor="t">
            <a:noAutofit/>
          </a:bodyPr>
          <a:lstStyle/>
          <a:p>
            <a:pPr algn="r">
              <a:lnSpc>
                <a:spcPct val="110000"/>
              </a:lnSpc>
              <a:spcBef>
                <a:spcPts val="0"/>
              </a:spcBef>
              <a:spcAft>
                <a:spcPts val="0"/>
              </a:spcAft>
            </a:pPr>
            <a:r>
              <a:rPr sz="980" b="0" i="0">
                <a:solidFill>
                  <a:srgbClr val="5B6470"/>
                </a:solidFill>
                <a:latin typeface="Aptos"/>
              </a:rPr>
              <a:t>−1 pp</a:t>
            </a:r>
          </a:p>
        </p:txBody>
      </p:sp>
      <p:sp>
        <p:nvSpPr>
          <p:cNvPr id="135" name="Base de respuesta múltiple obligatoria"/>
          <p:cNvSpPr txBox="1"/>
          <p:nvPr/>
        </p:nvSpPr>
        <p:spPr>
          <a:xfrm>
            <a:off x="4663440" y="5042916"/>
            <a:ext cx="6976872" cy="256032"/>
          </a:xfrm>
          <a:prstGeom prst="rect">
            <a:avLst/>
          </a:prstGeom>
          <a:noFill/>
        </p:spPr>
        <p:txBody>
          <a:bodyPr wrap="square" lIns="0" tIns="0" rIns="0" bIns="0" anchor="t">
            <a:noAutofit/>
          </a:bodyPr>
          <a:lstStyle/>
          <a:p>
            <a:pPr algn="l">
              <a:lnSpc>
                <a:spcPct val="110000"/>
              </a:lnSpc>
              <a:spcBef>
                <a:spcPts val="0"/>
              </a:spcBef>
              <a:spcAft>
                <a:spcPts val="0"/>
              </a:spcAft>
            </a:pPr>
            <a:r>
              <a:rPr sz="805" b="0" i="0">
                <a:solidFill>
                  <a:srgbClr val="5B6470"/>
                </a:solidFill>
                <a:latin typeface="Aptos"/>
              </a:rPr>
              <a:t>Base: personas sin intención de comprar un vehículo 100 % eléctrico en los próximos 24 meses. Respuesta múltiple.</a:t>
            </a:r>
          </a:p>
        </p:txBody>
      </p:sp>
      <p:cxnSp>
        <p:nvCxnSpPr>
          <p:cNvPr id="136" name="Separador lectura de consumidor"/>
          <p:cNvCxnSpPr/>
          <p:nvPr/>
        </p:nvCxnSpPr>
        <p:spPr>
          <a:xfrm>
            <a:off x="585216" y="5445252"/>
            <a:ext cx="11009376" cy="0"/>
          </a:xfrm>
          <a:prstGeom prst="line">
            <a:avLst/>
          </a:prstGeom>
          <a:ln w="9144">
            <a:solidFill>
              <a:srgbClr val="E2E6E8"/>
            </a:solidFill>
          </a:ln>
        </p:spPr>
        <p:style>
          <a:lnRef idx="2">
            <a:schemeClr val="accent1"/>
          </a:lnRef>
          <a:fillRef idx="0">
            <a:schemeClr val="accent1"/>
          </a:fillRef>
          <a:effectRef idx="1">
            <a:schemeClr val="accent1"/>
          </a:effectRef>
          <a:fontRef idx="minor">
            <a:schemeClr val="tx1"/>
          </a:fontRef>
        </p:style>
      </p:cxnSp>
      <p:sp>
        <p:nvSpPr>
          <p:cNvPr id="137" name="Lectura etiqueta"/>
          <p:cNvSpPr txBox="1"/>
          <p:nvPr/>
        </p:nvSpPr>
        <p:spPr>
          <a:xfrm>
            <a:off x="612648" y="5509260"/>
            <a:ext cx="2194560" cy="219456"/>
          </a:xfrm>
          <a:prstGeom prst="rect">
            <a:avLst/>
          </a:prstGeom>
          <a:noFill/>
        </p:spPr>
        <p:txBody>
          <a:bodyPr wrap="square" lIns="0" tIns="0" rIns="0" bIns="0" anchor="t">
            <a:noAutofit/>
          </a:bodyPr>
          <a:lstStyle/>
          <a:p>
            <a:pPr algn="l">
              <a:lnSpc>
                <a:spcPct val="110000"/>
              </a:lnSpc>
              <a:spcBef>
                <a:spcPts val="0"/>
              </a:spcBef>
              <a:spcAft>
                <a:spcPts val="0"/>
              </a:spcAft>
            </a:pPr>
            <a:r>
              <a:rPr sz="960" b="1" i="0">
                <a:solidFill>
                  <a:srgbClr val="FF701B"/>
                </a:solidFill>
                <a:latin typeface="Aptos"/>
              </a:rPr>
              <a:t>LECTURA DEL CONSUMIDOR</a:t>
            </a:r>
          </a:p>
        </p:txBody>
      </p:sp>
      <p:sp>
        <p:nvSpPr>
          <p:cNvPr id="138" name="Lectura exacta BEV"/>
          <p:cNvSpPr txBox="1"/>
          <p:nvPr/>
        </p:nvSpPr>
        <p:spPr>
          <a:xfrm>
            <a:off x="2852928" y="5500116"/>
            <a:ext cx="8631936" cy="393192"/>
          </a:xfrm>
          <a:prstGeom prst="rect">
            <a:avLst/>
          </a:prstGeom>
          <a:noFill/>
        </p:spPr>
        <p:txBody>
          <a:bodyPr wrap="square" lIns="0" tIns="0" rIns="0" bIns="0" anchor="t">
            <a:noAutofit/>
          </a:bodyPr>
          <a:lstStyle/>
          <a:p>
            <a:pPr algn="l">
              <a:lnSpc>
                <a:spcPct val="110000"/>
              </a:lnSpc>
              <a:spcBef>
                <a:spcPts val="0"/>
              </a:spcBef>
              <a:spcAft>
                <a:spcPts val="0"/>
              </a:spcAft>
            </a:pPr>
            <a:r>
              <a:rPr sz="955" b="0" i="0">
                <a:solidFill>
                  <a:srgbClr val="1B2730"/>
                </a:solidFill>
                <a:latin typeface="Aptos"/>
              </a:rPr>
              <a:t>Aunque disminuyen algunas barreras para comprar un BEV, la autonomía, el precio y la recarga siguen condicionando su elección. Además, una parte de los consumidores continúa prefiriendo los vehículos híbridos.</a:t>
            </a:r>
          </a:p>
        </p:txBody>
      </p:sp>
      <p:sp>
        <p:nvSpPr>
          <p:cNvPr id="139" name="Franja de transición editable"/>
          <p:cNvSpPr/>
          <p:nvPr/>
        </p:nvSpPr>
        <p:spPr>
          <a:xfrm>
            <a:off x="585216" y="5966460"/>
            <a:ext cx="11009376" cy="484632"/>
          </a:xfrm>
          <a:prstGeom prst="rect">
            <a:avLst/>
          </a:prstGeom>
          <a:solidFill>
            <a:srgbClr val="1A27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0" name="Transición punto Xiaomi"/>
          <p:cNvSpPr/>
          <p:nvPr/>
        </p:nvSpPr>
        <p:spPr>
          <a:xfrm>
            <a:off x="832104" y="6076188"/>
            <a:ext cx="33832" cy="173736"/>
          </a:xfrm>
          <a:prstGeom prst="rect">
            <a:avLst/>
          </a:prstGeom>
          <a:solidFill>
            <a:srgbClr val="FF70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1" name="Transición etiqueta"/>
          <p:cNvSpPr txBox="1"/>
          <p:nvPr/>
        </p:nvSpPr>
        <p:spPr>
          <a:xfrm>
            <a:off x="960120" y="6039612"/>
            <a:ext cx="4297680" cy="173736"/>
          </a:xfrm>
          <a:prstGeom prst="rect">
            <a:avLst/>
          </a:prstGeom>
          <a:noFill/>
        </p:spPr>
        <p:txBody>
          <a:bodyPr wrap="square" lIns="0" tIns="0" rIns="0" bIns="0" anchor="t">
            <a:noAutofit/>
          </a:bodyPr>
          <a:lstStyle/>
          <a:p>
            <a:pPr algn="l">
              <a:lnSpc>
                <a:spcPct val="110000"/>
              </a:lnSpc>
              <a:spcBef>
                <a:spcPts val="0"/>
              </a:spcBef>
              <a:spcAft>
                <a:spcPts val="0"/>
              </a:spcAft>
            </a:pPr>
            <a:r>
              <a:rPr sz="890" b="1" i="0">
                <a:solidFill>
                  <a:srgbClr val="FF701B"/>
                </a:solidFill>
                <a:latin typeface="Aptos"/>
              </a:rPr>
              <a:t>TRANSICIÓN · HACIA LA ELECCIÓN DE MARCA</a:t>
            </a:r>
          </a:p>
        </p:txBody>
      </p:sp>
      <p:sp>
        <p:nvSpPr>
          <p:cNvPr id="142" name="Transición pregunta exacta P06"/>
          <p:cNvSpPr txBox="1"/>
          <p:nvPr/>
        </p:nvSpPr>
        <p:spPr>
          <a:xfrm>
            <a:off x="960120" y="6249924"/>
            <a:ext cx="10168128" cy="164592"/>
          </a:xfrm>
          <a:prstGeom prst="rect">
            <a:avLst/>
          </a:prstGeom>
          <a:noFill/>
        </p:spPr>
        <p:txBody>
          <a:bodyPr wrap="square" lIns="0" tIns="0" rIns="0" bIns="0" anchor="t">
            <a:noAutofit/>
          </a:bodyPr>
          <a:lstStyle/>
          <a:p>
            <a:pPr algn="l">
              <a:lnSpc>
                <a:spcPct val="110000"/>
              </a:lnSpc>
              <a:spcBef>
                <a:spcPts val="0"/>
              </a:spcBef>
              <a:spcAft>
                <a:spcPts val="0"/>
              </a:spcAft>
            </a:pPr>
            <a:r>
              <a:rPr sz="975" b="1" i="0">
                <a:solidFill>
                  <a:srgbClr val="FFFFFF"/>
                </a:solidFill>
                <a:latin typeface="Aptos"/>
              </a:rPr>
              <a:t>Más allá del tipo de motorización, ¿qué criterios utiliza el consumidor para elegir y confiar en una marca de automóviles?</a:t>
            </a:r>
          </a:p>
        </p:txBody>
      </p:sp>
      <p:sp>
        <p:nvSpPr>
          <p:cNvPr id="143" name="Fuente obligatoria"/>
          <p:cNvSpPr txBox="1"/>
          <p:nvPr/>
        </p:nvSpPr>
        <p:spPr>
          <a:xfrm>
            <a:off x="603504" y="6515100"/>
            <a:ext cx="10936224" cy="128016"/>
          </a:xfrm>
          <a:prstGeom prst="rect">
            <a:avLst/>
          </a:prstGeom>
          <a:noFill/>
        </p:spPr>
        <p:txBody>
          <a:bodyPr wrap="square" lIns="0" tIns="0" rIns="0" bIns="0" anchor="t">
            <a:noAutofit/>
          </a:bodyPr>
          <a:lstStyle/>
          <a:p>
            <a:pPr algn="l">
              <a:lnSpc>
                <a:spcPct val="110000"/>
              </a:lnSpc>
              <a:spcBef>
                <a:spcPts val="0"/>
              </a:spcBef>
              <a:spcAft>
                <a:spcPts val="0"/>
              </a:spcAft>
            </a:pPr>
            <a:r>
              <a:rPr sz="740" b="0" i="0">
                <a:solidFill>
                  <a:srgbClr val="5B6470"/>
                </a:solidFill>
                <a:latin typeface="Aptos"/>
              </a:rPr>
              <a:t>Fuente: Observatorio Cetelem, Estudio Motor 2026; Zoom Los jóvenes y el motor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500" y="224815"/>
            <a:ext cx="51206" cy="237744"/>
          </a:xfrm>
          <a:prstGeom prst="rect">
            <a:avLst/>
          </a:prstGeom>
          <a:solidFill>
            <a:srgbClr val="FF701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 name="TextBox 3"/>
          <p:cNvSpPr txBox="1"/>
          <p:nvPr/>
        </p:nvSpPr>
        <p:spPr>
          <a:xfrm>
            <a:off x="749808" y="220243"/>
            <a:ext cx="10744200" cy="256032"/>
          </a:xfrm>
          <a:prstGeom prst="rect">
            <a:avLst/>
          </a:prstGeom>
          <a:noFill/>
        </p:spPr>
        <p:txBody>
          <a:bodyPr wrap="none" lIns="0" tIns="0" rIns="0" bIns="0">
            <a:noAutofit/>
          </a:bodyPr>
          <a:lstStyle/>
          <a:p>
            <a:pPr algn="l">
              <a:lnSpc>
                <a:spcPct val="102000"/>
              </a:lnSpc>
              <a:spcBef>
                <a:spcPts val="0"/>
              </a:spcBef>
              <a:spcAft>
                <a:spcPts val="0"/>
              </a:spcAft>
            </a:pPr>
            <a:r>
              <a:rPr sz="1030" b="1">
                <a:solidFill>
                  <a:srgbClr val="5E7180"/>
                </a:solidFill>
                <a:latin typeface="Aptos"/>
                <a:sym typeface="+mn-ea"/>
              </a:rPr>
              <a:t>P</a:t>
            </a:r>
            <a:r>
              <a:rPr lang="en-US" sz="1030" b="1">
                <a:solidFill>
                  <a:srgbClr val="5E7180"/>
                </a:solidFill>
                <a:latin typeface="Aptos"/>
                <a:sym typeface="+mn-ea"/>
              </a:rPr>
              <a:t>06</a:t>
            </a:r>
            <a:r>
              <a:rPr sz="1030" b="1">
                <a:solidFill>
                  <a:srgbClr val="5E7180"/>
                </a:solidFill>
                <a:latin typeface="Aptos"/>
                <a:sym typeface="+mn-ea"/>
              </a:rPr>
              <a:t> / </a:t>
            </a:r>
            <a:r>
              <a:rPr sz="1030" b="1" i="0" spc="14">
                <a:solidFill>
                  <a:srgbClr val="5B6470"/>
                </a:solidFill>
                <a:latin typeface="Aptos"/>
              </a:rPr>
              <a:t>CRITERIOS DE ELECCIÓN Y PERCEPCIÓN DE MARCA</a:t>
            </a:r>
          </a:p>
        </p:txBody>
      </p:sp>
      <p:sp>
        <p:nvSpPr>
          <p:cNvPr id="5" name="TextBox 4"/>
          <p:cNvSpPr txBox="1"/>
          <p:nvPr/>
        </p:nvSpPr>
        <p:spPr>
          <a:xfrm>
            <a:off x="568756" y="534797"/>
            <a:ext cx="11036808" cy="676656"/>
          </a:xfrm>
          <a:prstGeom prst="rect">
            <a:avLst/>
          </a:prstGeom>
          <a:noFill/>
        </p:spPr>
        <p:txBody>
          <a:bodyPr wrap="none" lIns="0" tIns="0" rIns="0" bIns="0">
            <a:noAutofit/>
          </a:bodyPr>
          <a:lstStyle/>
          <a:p>
            <a:pPr>
              <a:lnSpc>
                <a:spcPct val="102000"/>
              </a:lnSpc>
              <a:spcBef>
                <a:spcPts val="0"/>
              </a:spcBef>
              <a:spcAft>
                <a:spcPts val="0"/>
              </a:spcAft>
            </a:pPr>
            <a:r>
              <a:rPr sz="2250" b="1" i="0">
                <a:solidFill>
                  <a:srgbClr val="1B2730"/>
                </a:solidFill>
                <a:latin typeface="Aptos"/>
              </a:rPr>
              <a:t>LA PERCEPCIÓN DE LOS COCHES CHINOS MEJORA, PERO PERSISTE LA</a:t>
            </a:r>
          </a:p>
          <a:p>
            <a:pPr>
              <a:lnSpc>
                <a:spcPct val="102000"/>
              </a:lnSpc>
              <a:spcBef>
                <a:spcPts val="0"/>
              </a:spcBef>
              <a:spcAft>
                <a:spcPts val="0"/>
              </a:spcAft>
            </a:pPr>
            <a:r>
              <a:rPr sz="2250" b="1" i="0">
                <a:solidFill>
                  <a:srgbClr val="1B2730"/>
                </a:solidFill>
                <a:latin typeface="Aptos"/>
              </a:rPr>
              <a:t>PREFERENCIA POR LAS MARCAS TRADICIONALES</a:t>
            </a:r>
          </a:p>
        </p:txBody>
      </p:sp>
      <p:sp>
        <p:nvSpPr>
          <p:cNvPr id="6" name="TextBox 5"/>
          <p:cNvSpPr txBox="1"/>
          <p:nvPr/>
        </p:nvSpPr>
        <p:spPr>
          <a:xfrm>
            <a:off x="582472" y="1330325"/>
            <a:ext cx="11018520" cy="246888"/>
          </a:xfrm>
          <a:prstGeom prst="rect">
            <a:avLst/>
          </a:prstGeom>
          <a:noFill/>
        </p:spPr>
        <p:txBody>
          <a:bodyPr wrap="none" lIns="0" tIns="0" rIns="0" bIns="0">
            <a:noAutofit/>
          </a:bodyPr>
          <a:lstStyle/>
          <a:p>
            <a:pPr>
              <a:lnSpc>
                <a:spcPct val="102000"/>
              </a:lnSpc>
              <a:spcBef>
                <a:spcPts val="0"/>
              </a:spcBef>
              <a:spcAft>
                <a:spcPts val="0"/>
              </a:spcAft>
            </a:pPr>
            <a:r>
              <a:rPr sz="1055" b="0" i="1">
                <a:solidFill>
                  <a:srgbClr val="5B6470"/>
                </a:solidFill>
                <a:latin typeface="Aptos"/>
              </a:rPr>
              <a:t>Además de decidir qué tipo de coche comprar, el consumidor valora la calidad, la seguridad y la fiabilidad de la marca.</a:t>
            </a:r>
          </a:p>
        </p:txBody>
      </p:sp>
      <p:cxnSp>
        <p:nvCxnSpPr>
          <p:cNvPr id="7" name="Connector 6"/>
          <p:cNvCxnSpPr/>
          <p:nvPr/>
        </p:nvCxnSpPr>
        <p:spPr>
          <a:xfrm>
            <a:off x="581558" y="1637563"/>
            <a:ext cx="11013034" cy="0"/>
          </a:xfrm>
          <a:prstGeom prst="line">
            <a:avLst/>
          </a:prstGeom>
          <a:ln w="10160">
            <a:solidFill>
              <a:srgbClr val="DDE2E4"/>
            </a:solidFill>
          </a:ln>
        </p:spPr>
        <p:style>
          <a:lnRef idx="2">
            <a:schemeClr val="accent1"/>
          </a:lnRef>
          <a:fillRef idx="0">
            <a:schemeClr val="accent1"/>
          </a:fillRef>
          <a:effectRef idx="0">
            <a:schemeClr val="accent1"/>
          </a:effectRef>
          <a:fontRef idx="minor">
            <a:schemeClr val="tx1"/>
          </a:fontRef>
        </p:style>
      </p:cxnSp>
      <p:sp>
        <p:nvSpPr>
          <p:cNvPr id="8" name="TextBox 7"/>
          <p:cNvSpPr txBox="1"/>
          <p:nvPr/>
        </p:nvSpPr>
        <p:spPr>
          <a:xfrm>
            <a:off x="587044" y="1746377"/>
            <a:ext cx="8183879" cy="283464"/>
          </a:xfrm>
          <a:prstGeom prst="rect">
            <a:avLst/>
          </a:prstGeom>
          <a:noFill/>
        </p:spPr>
        <p:txBody>
          <a:bodyPr wrap="none" lIns="0" tIns="0" rIns="0" bIns="0">
            <a:noAutofit/>
          </a:bodyPr>
          <a:lstStyle/>
          <a:p>
            <a:pPr>
              <a:lnSpc>
                <a:spcPct val="102000"/>
              </a:lnSpc>
              <a:spcBef>
                <a:spcPts val="0"/>
              </a:spcBef>
              <a:spcAft>
                <a:spcPts val="0"/>
              </a:spcAft>
            </a:pPr>
            <a:r>
              <a:rPr sz="1240" b="1" i="0">
                <a:solidFill>
                  <a:srgbClr val="1B2730"/>
                </a:solidFill>
                <a:latin typeface="Aptos"/>
              </a:rPr>
              <a:t>01 · ¿QUÉ VALORA EL CONSUMIDOR AL ELEGIR UNA MARCA?</a:t>
            </a:r>
          </a:p>
        </p:txBody>
      </p:sp>
      <p:sp>
        <p:nvSpPr>
          <p:cNvPr id="9" name="TextBox 8"/>
          <p:cNvSpPr txBox="1"/>
          <p:nvPr/>
        </p:nvSpPr>
        <p:spPr>
          <a:xfrm>
            <a:off x="9866376" y="1775637"/>
            <a:ext cx="1719072" cy="182880"/>
          </a:xfrm>
          <a:prstGeom prst="rect">
            <a:avLst/>
          </a:prstGeom>
          <a:noFill/>
        </p:spPr>
        <p:txBody>
          <a:bodyPr wrap="none" lIns="0" tIns="0" rIns="0" bIns="0">
            <a:noAutofit/>
          </a:bodyPr>
          <a:lstStyle/>
          <a:p>
            <a:pPr algn="r">
              <a:lnSpc>
                <a:spcPct val="102000"/>
              </a:lnSpc>
              <a:spcBef>
                <a:spcPts val="0"/>
              </a:spcBef>
              <a:spcAft>
                <a:spcPts val="0"/>
              </a:spcAft>
            </a:pPr>
            <a:r>
              <a:rPr sz="830" b="0" i="0">
                <a:solidFill>
                  <a:srgbClr val="5B6470"/>
                </a:solidFill>
                <a:latin typeface="Aptos"/>
              </a:rPr>
              <a:t>Máximo 3 respuestas</a:t>
            </a:r>
          </a:p>
        </p:txBody>
      </p:sp>
      <p:sp>
        <p:nvSpPr>
          <p:cNvPr id="10" name="TextBox 9"/>
          <p:cNvSpPr txBox="1"/>
          <p:nvPr/>
        </p:nvSpPr>
        <p:spPr>
          <a:xfrm>
            <a:off x="685800" y="2067331"/>
            <a:ext cx="1261872" cy="448056"/>
          </a:xfrm>
          <a:prstGeom prst="rect">
            <a:avLst/>
          </a:prstGeom>
          <a:noFill/>
        </p:spPr>
        <p:txBody>
          <a:bodyPr wrap="none" lIns="0" tIns="0" rIns="0" bIns="0">
            <a:noAutofit/>
          </a:bodyPr>
          <a:lstStyle/>
          <a:p>
            <a:pPr>
              <a:lnSpc>
                <a:spcPct val="102000"/>
              </a:lnSpc>
              <a:spcBef>
                <a:spcPts val="0"/>
              </a:spcBef>
              <a:spcAft>
                <a:spcPts val="0"/>
              </a:spcAft>
            </a:pPr>
            <a:r>
              <a:rPr sz="2820" b="1" i="0">
                <a:solidFill>
                  <a:srgbClr val="1B2730"/>
                </a:solidFill>
                <a:latin typeface="Aptos"/>
              </a:rPr>
              <a:t>84 %</a:t>
            </a:r>
          </a:p>
        </p:txBody>
      </p:sp>
      <p:sp>
        <p:nvSpPr>
          <p:cNvPr id="11" name="TextBox 10"/>
          <p:cNvSpPr txBox="1"/>
          <p:nvPr/>
        </p:nvSpPr>
        <p:spPr>
          <a:xfrm>
            <a:off x="2075688" y="2176145"/>
            <a:ext cx="2148840" cy="274320"/>
          </a:xfrm>
          <a:prstGeom prst="rect">
            <a:avLst/>
          </a:prstGeom>
          <a:noFill/>
        </p:spPr>
        <p:txBody>
          <a:bodyPr wrap="none" lIns="0" tIns="0" rIns="0" bIns="0">
            <a:noAutofit/>
          </a:bodyPr>
          <a:lstStyle/>
          <a:p>
            <a:pPr>
              <a:lnSpc>
                <a:spcPct val="102000"/>
              </a:lnSpc>
              <a:spcBef>
                <a:spcPts val="0"/>
              </a:spcBef>
              <a:spcAft>
                <a:spcPts val="0"/>
              </a:spcAft>
            </a:pPr>
            <a:r>
              <a:rPr sz="1080" b="1" i="0">
                <a:solidFill>
                  <a:srgbClr val="5B6470"/>
                </a:solidFill>
                <a:latin typeface="Aptos"/>
              </a:rPr>
              <a:t>Relación calidad/precio</a:t>
            </a:r>
          </a:p>
        </p:txBody>
      </p:sp>
      <p:sp>
        <p:nvSpPr>
          <p:cNvPr id="12" name="TextBox 11"/>
          <p:cNvSpPr txBox="1"/>
          <p:nvPr/>
        </p:nvSpPr>
        <p:spPr>
          <a:xfrm>
            <a:off x="4370832" y="2067331"/>
            <a:ext cx="1261872" cy="448056"/>
          </a:xfrm>
          <a:prstGeom prst="rect">
            <a:avLst/>
          </a:prstGeom>
          <a:noFill/>
        </p:spPr>
        <p:txBody>
          <a:bodyPr wrap="none" lIns="0" tIns="0" rIns="0" bIns="0">
            <a:noAutofit/>
          </a:bodyPr>
          <a:lstStyle/>
          <a:p>
            <a:pPr>
              <a:lnSpc>
                <a:spcPct val="102000"/>
              </a:lnSpc>
              <a:spcBef>
                <a:spcPts val="0"/>
              </a:spcBef>
              <a:spcAft>
                <a:spcPts val="0"/>
              </a:spcAft>
            </a:pPr>
            <a:r>
              <a:rPr sz="2820" b="1" i="0">
                <a:solidFill>
                  <a:srgbClr val="1B2730"/>
                </a:solidFill>
                <a:latin typeface="Aptos"/>
              </a:rPr>
              <a:t>70 %</a:t>
            </a:r>
          </a:p>
        </p:txBody>
      </p:sp>
      <p:sp>
        <p:nvSpPr>
          <p:cNvPr id="13" name="TextBox 12"/>
          <p:cNvSpPr txBox="1"/>
          <p:nvPr/>
        </p:nvSpPr>
        <p:spPr>
          <a:xfrm>
            <a:off x="5760720" y="2176145"/>
            <a:ext cx="2148840" cy="274320"/>
          </a:xfrm>
          <a:prstGeom prst="rect">
            <a:avLst/>
          </a:prstGeom>
          <a:noFill/>
        </p:spPr>
        <p:txBody>
          <a:bodyPr wrap="none" lIns="0" tIns="0" rIns="0" bIns="0">
            <a:noAutofit/>
          </a:bodyPr>
          <a:lstStyle/>
          <a:p>
            <a:pPr>
              <a:lnSpc>
                <a:spcPct val="102000"/>
              </a:lnSpc>
              <a:spcBef>
                <a:spcPts val="0"/>
              </a:spcBef>
              <a:spcAft>
                <a:spcPts val="0"/>
              </a:spcAft>
            </a:pPr>
            <a:r>
              <a:rPr sz="1080" b="1" i="0">
                <a:solidFill>
                  <a:srgbClr val="5B6470"/>
                </a:solidFill>
                <a:latin typeface="Aptos"/>
              </a:rPr>
              <a:t>Seguridad</a:t>
            </a:r>
          </a:p>
        </p:txBody>
      </p:sp>
      <p:sp>
        <p:nvSpPr>
          <p:cNvPr id="14" name="TextBox 13"/>
          <p:cNvSpPr txBox="1"/>
          <p:nvPr/>
        </p:nvSpPr>
        <p:spPr>
          <a:xfrm>
            <a:off x="8028431" y="2067331"/>
            <a:ext cx="1261872" cy="448056"/>
          </a:xfrm>
          <a:prstGeom prst="rect">
            <a:avLst/>
          </a:prstGeom>
          <a:noFill/>
        </p:spPr>
        <p:txBody>
          <a:bodyPr wrap="none" lIns="0" tIns="0" rIns="0" bIns="0">
            <a:noAutofit/>
          </a:bodyPr>
          <a:lstStyle/>
          <a:p>
            <a:pPr>
              <a:lnSpc>
                <a:spcPct val="102000"/>
              </a:lnSpc>
              <a:spcBef>
                <a:spcPts val="0"/>
              </a:spcBef>
              <a:spcAft>
                <a:spcPts val="0"/>
              </a:spcAft>
            </a:pPr>
            <a:r>
              <a:rPr sz="2820" b="1" i="0">
                <a:solidFill>
                  <a:srgbClr val="1B2730"/>
                </a:solidFill>
                <a:latin typeface="Aptos"/>
              </a:rPr>
              <a:t>61 %</a:t>
            </a:r>
          </a:p>
        </p:txBody>
      </p:sp>
      <p:sp>
        <p:nvSpPr>
          <p:cNvPr id="15" name="TextBox 14"/>
          <p:cNvSpPr txBox="1"/>
          <p:nvPr/>
        </p:nvSpPr>
        <p:spPr>
          <a:xfrm>
            <a:off x="9418319" y="2176145"/>
            <a:ext cx="2148840" cy="274320"/>
          </a:xfrm>
          <a:prstGeom prst="rect">
            <a:avLst/>
          </a:prstGeom>
          <a:noFill/>
        </p:spPr>
        <p:txBody>
          <a:bodyPr wrap="none" lIns="0" tIns="0" rIns="0" bIns="0">
            <a:noAutofit/>
          </a:bodyPr>
          <a:lstStyle/>
          <a:p>
            <a:pPr>
              <a:lnSpc>
                <a:spcPct val="102000"/>
              </a:lnSpc>
              <a:spcBef>
                <a:spcPts val="0"/>
              </a:spcBef>
              <a:spcAft>
                <a:spcPts val="0"/>
              </a:spcAft>
            </a:pPr>
            <a:r>
              <a:rPr sz="1080" b="1" i="0">
                <a:solidFill>
                  <a:srgbClr val="5B6470"/>
                </a:solidFill>
                <a:latin typeface="Aptos"/>
              </a:rPr>
              <a:t>Fiabilidad y durabilidad</a:t>
            </a:r>
          </a:p>
        </p:txBody>
      </p:sp>
      <p:cxnSp>
        <p:nvCxnSpPr>
          <p:cNvPr id="16" name="Connector 15"/>
          <p:cNvCxnSpPr/>
          <p:nvPr/>
        </p:nvCxnSpPr>
        <p:spPr>
          <a:xfrm>
            <a:off x="4096512" y="2083790"/>
            <a:ext cx="0" cy="404165"/>
          </a:xfrm>
          <a:prstGeom prst="line">
            <a:avLst/>
          </a:prstGeom>
          <a:ln w="11430">
            <a:solidFill>
              <a:srgbClr val="DDE2E4"/>
            </a:solidFill>
          </a:ln>
        </p:spPr>
        <p:style>
          <a:lnRef idx="2">
            <a:schemeClr val="accent1"/>
          </a:lnRef>
          <a:fillRef idx="0">
            <a:schemeClr val="accent1"/>
          </a:fillRef>
          <a:effectRef idx="0">
            <a:schemeClr val="accent1"/>
          </a:effectRef>
          <a:fontRef idx="minor">
            <a:schemeClr val="tx1"/>
          </a:fontRef>
        </p:style>
      </p:cxnSp>
      <p:cxnSp>
        <p:nvCxnSpPr>
          <p:cNvPr id="17" name="Connector 16"/>
          <p:cNvCxnSpPr/>
          <p:nvPr/>
        </p:nvCxnSpPr>
        <p:spPr>
          <a:xfrm>
            <a:off x="7735824" y="2083790"/>
            <a:ext cx="0" cy="404165"/>
          </a:xfrm>
          <a:prstGeom prst="line">
            <a:avLst/>
          </a:prstGeom>
          <a:ln w="11430">
            <a:solidFill>
              <a:srgbClr val="DDE2E4"/>
            </a:solidFill>
          </a:ln>
        </p:spPr>
        <p:style>
          <a:lnRef idx="2">
            <a:schemeClr val="accent1"/>
          </a:lnRef>
          <a:fillRef idx="0">
            <a:schemeClr val="accent1"/>
          </a:fillRef>
          <a:effectRef idx="0">
            <a:schemeClr val="accent1"/>
          </a:effectRef>
          <a:fontRef idx="minor">
            <a:schemeClr val="tx1"/>
          </a:fontRef>
        </p:style>
      </p:cxnSp>
      <p:cxnSp>
        <p:nvCxnSpPr>
          <p:cNvPr id="18" name="Connector 17"/>
          <p:cNvCxnSpPr/>
          <p:nvPr/>
        </p:nvCxnSpPr>
        <p:spPr>
          <a:xfrm>
            <a:off x="583387" y="2621457"/>
            <a:ext cx="11011205" cy="0"/>
          </a:xfrm>
          <a:prstGeom prst="line">
            <a:avLst/>
          </a:prstGeom>
          <a:ln w="11430">
            <a:solidFill>
              <a:srgbClr val="DDE2E4"/>
            </a:solidFill>
          </a:ln>
        </p:spPr>
        <p:style>
          <a:lnRef idx="2">
            <a:schemeClr val="accent1"/>
          </a:lnRef>
          <a:fillRef idx="0">
            <a:schemeClr val="accent1"/>
          </a:fillRef>
          <a:effectRef idx="0">
            <a:schemeClr val="accent1"/>
          </a:effectRef>
          <a:fontRef idx="minor">
            <a:schemeClr val="tx1"/>
          </a:fontRef>
        </p:style>
      </p:cxnSp>
      <p:sp>
        <p:nvSpPr>
          <p:cNvPr id="19" name="TextBox 18"/>
          <p:cNvSpPr txBox="1"/>
          <p:nvPr/>
        </p:nvSpPr>
        <p:spPr>
          <a:xfrm>
            <a:off x="587044" y="2701010"/>
            <a:ext cx="10863072" cy="283464"/>
          </a:xfrm>
          <a:prstGeom prst="rect">
            <a:avLst/>
          </a:prstGeom>
          <a:noFill/>
        </p:spPr>
        <p:txBody>
          <a:bodyPr wrap="none" lIns="0" tIns="0" rIns="0" bIns="0">
            <a:noAutofit/>
          </a:bodyPr>
          <a:lstStyle/>
          <a:p>
            <a:pPr>
              <a:lnSpc>
                <a:spcPct val="102000"/>
              </a:lnSpc>
              <a:spcBef>
                <a:spcPts val="0"/>
              </a:spcBef>
              <a:spcAft>
                <a:spcPts val="0"/>
              </a:spcAft>
            </a:pPr>
            <a:r>
              <a:rPr sz="1265" b="1" i="0">
                <a:solidFill>
                  <a:srgbClr val="1B2730"/>
                </a:solidFill>
                <a:latin typeface="Aptos"/>
              </a:rPr>
              <a:t>02 · PERCEPCIÓN POSITIVA, PERO MENOR PREFERENCIA DE COMPRA</a:t>
            </a:r>
          </a:p>
        </p:txBody>
      </p:sp>
      <p:sp>
        <p:nvSpPr>
          <p:cNvPr id="20" name="Rectangle 19"/>
          <p:cNvSpPr/>
          <p:nvPr/>
        </p:nvSpPr>
        <p:spPr>
          <a:xfrm>
            <a:off x="581558" y="3020136"/>
            <a:ext cx="11014862" cy="1600200"/>
          </a:xfrm>
          <a:prstGeom prst="rect">
            <a:avLst/>
          </a:prstGeom>
          <a:solidFill>
            <a:srgbClr val="F6F7F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581558" y="3020136"/>
            <a:ext cx="46634" cy="1600200"/>
          </a:xfrm>
          <a:prstGeom prst="rect">
            <a:avLst/>
          </a:prstGeom>
          <a:solidFill>
            <a:srgbClr val="FF701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2" name="Connector 21"/>
          <p:cNvCxnSpPr/>
          <p:nvPr/>
        </p:nvCxnSpPr>
        <p:spPr>
          <a:xfrm>
            <a:off x="5153558" y="3122549"/>
            <a:ext cx="0" cy="1367028"/>
          </a:xfrm>
          <a:prstGeom prst="line">
            <a:avLst/>
          </a:prstGeom>
          <a:ln w="13970">
            <a:solidFill>
              <a:srgbClr val="DDE2E4"/>
            </a:solidFill>
          </a:ln>
        </p:spPr>
        <p:style>
          <a:lnRef idx="2">
            <a:schemeClr val="accent1"/>
          </a:lnRef>
          <a:fillRef idx="0">
            <a:schemeClr val="accent1"/>
          </a:fillRef>
          <a:effectRef idx="0">
            <a:schemeClr val="accent1"/>
          </a:effectRef>
          <a:fontRef idx="minor">
            <a:schemeClr val="tx1"/>
          </a:fontRef>
        </p:style>
      </p:cxnSp>
      <p:sp>
        <p:nvSpPr>
          <p:cNvPr id="23" name="TextBox 22"/>
          <p:cNvSpPr txBox="1"/>
          <p:nvPr/>
        </p:nvSpPr>
        <p:spPr>
          <a:xfrm>
            <a:off x="717804" y="3129864"/>
            <a:ext cx="4297680" cy="228600"/>
          </a:xfrm>
          <a:prstGeom prst="rect">
            <a:avLst/>
          </a:prstGeom>
          <a:noFill/>
        </p:spPr>
        <p:txBody>
          <a:bodyPr wrap="none" lIns="0" tIns="0" rIns="0" bIns="0">
            <a:noAutofit/>
          </a:bodyPr>
          <a:lstStyle/>
          <a:p>
            <a:pPr>
              <a:lnSpc>
                <a:spcPct val="102000"/>
              </a:lnSpc>
              <a:spcBef>
                <a:spcPts val="0"/>
              </a:spcBef>
              <a:spcAft>
                <a:spcPts val="0"/>
              </a:spcAft>
            </a:pPr>
            <a:r>
              <a:rPr sz="1065" b="1" i="0">
                <a:solidFill>
                  <a:srgbClr val="5B6470"/>
                </a:solidFill>
                <a:latin typeface="Aptos"/>
              </a:rPr>
              <a:t>PERCEPCIÓN DE LOS COCHES CHINOS</a:t>
            </a:r>
          </a:p>
        </p:txBody>
      </p:sp>
      <p:sp>
        <p:nvSpPr>
          <p:cNvPr id="24" name="TextBox 23"/>
          <p:cNvSpPr txBox="1"/>
          <p:nvPr/>
        </p:nvSpPr>
        <p:spPr>
          <a:xfrm>
            <a:off x="717804" y="3397783"/>
            <a:ext cx="1435608" cy="475488"/>
          </a:xfrm>
          <a:prstGeom prst="rect">
            <a:avLst/>
          </a:prstGeom>
          <a:noFill/>
        </p:spPr>
        <p:txBody>
          <a:bodyPr wrap="none" lIns="0" tIns="0" rIns="0" bIns="0">
            <a:noAutofit/>
          </a:bodyPr>
          <a:lstStyle/>
          <a:p>
            <a:pPr>
              <a:lnSpc>
                <a:spcPct val="102000"/>
              </a:lnSpc>
              <a:spcBef>
                <a:spcPts val="0"/>
              </a:spcBef>
              <a:spcAft>
                <a:spcPts val="0"/>
              </a:spcAft>
            </a:pPr>
            <a:r>
              <a:rPr sz="3120" b="1" i="0">
                <a:solidFill>
                  <a:srgbClr val="1B2730"/>
                </a:solidFill>
                <a:latin typeface="Aptos"/>
              </a:rPr>
              <a:t>54 %</a:t>
            </a:r>
          </a:p>
        </p:txBody>
      </p:sp>
      <p:sp>
        <p:nvSpPr>
          <p:cNvPr id="25" name="TextBox 24"/>
          <p:cNvSpPr txBox="1"/>
          <p:nvPr/>
        </p:nvSpPr>
        <p:spPr>
          <a:xfrm>
            <a:off x="2185416" y="3419729"/>
            <a:ext cx="2724912" cy="256032"/>
          </a:xfrm>
          <a:prstGeom prst="rect">
            <a:avLst/>
          </a:prstGeom>
          <a:noFill/>
        </p:spPr>
        <p:txBody>
          <a:bodyPr wrap="none" lIns="0" tIns="0" rIns="0" bIns="0">
            <a:noAutofit/>
          </a:bodyPr>
          <a:lstStyle/>
          <a:p>
            <a:pPr>
              <a:lnSpc>
                <a:spcPct val="102000"/>
              </a:lnSpc>
              <a:spcBef>
                <a:spcPts val="0"/>
              </a:spcBef>
              <a:spcAft>
                <a:spcPts val="0"/>
              </a:spcAft>
            </a:pPr>
            <a:r>
              <a:rPr sz="1120" b="1" i="0">
                <a:solidFill>
                  <a:srgbClr val="1B2730"/>
                </a:solidFill>
                <a:latin typeface="Aptos"/>
              </a:rPr>
              <a:t>Calidad buena o muy buena</a:t>
            </a:r>
          </a:p>
        </p:txBody>
      </p:sp>
      <p:sp>
        <p:nvSpPr>
          <p:cNvPr id="26" name="TextBox 25"/>
          <p:cNvSpPr txBox="1"/>
          <p:nvPr/>
        </p:nvSpPr>
        <p:spPr>
          <a:xfrm>
            <a:off x="2185416" y="3688562"/>
            <a:ext cx="2697480" cy="201168"/>
          </a:xfrm>
          <a:prstGeom prst="rect">
            <a:avLst/>
          </a:prstGeom>
          <a:noFill/>
        </p:spPr>
        <p:txBody>
          <a:bodyPr wrap="none" lIns="0" tIns="0" rIns="0" bIns="0">
            <a:noAutofit/>
          </a:bodyPr>
          <a:lstStyle/>
          <a:p>
            <a:pPr>
              <a:lnSpc>
                <a:spcPct val="102000"/>
              </a:lnSpc>
              <a:spcBef>
                <a:spcPts val="0"/>
              </a:spcBef>
              <a:spcAft>
                <a:spcPts val="0"/>
              </a:spcAft>
            </a:pPr>
            <a:r>
              <a:rPr sz="980" b="1" i="0">
                <a:solidFill>
                  <a:srgbClr val="FF701B"/>
                </a:solidFill>
                <a:latin typeface="Aptos"/>
              </a:rPr>
              <a:t>+9 pp respecto a 2025</a:t>
            </a:r>
          </a:p>
        </p:txBody>
      </p:sp>
      <p:cxnSp>
        <p:nvCxnSpPr>
          <p:cNvPr id="27" name="Connector 26"/>
          <p:cNvCxnSpPr/>
          <p:nvPr/>
        </p:nvCxnSpPr>
        <p:spPr>
          <a:xfrm>
            <a:off x="717804" y="3908018"/>
            <a:ext cx="3717036" cy="0"/>
          </a:xfrm>
          <a:prstGeom prst="line">
            <a:avLst/>
          </a:prstGeom>
          <a:ln w="8890">
            <a:solidFill>
              <a:srgbClr val="DDE2E4"/>
            </a:solidFill>
          </a:ln>
        </p:spPr>
        <p:style>
          <a:lnRef idx="2">
            <a:schemeClr val="accent1"/>
          </a:lnRef>
          <a:fillRef idx="0">
            <a:schemeClr val="accent1"/>
          </a:fillRef>
          <a:effectRef idx="0">
            <a:schemeClr val="accent1"/>
          </a:effectRef>
          <a:fontRef idx="minor">
            <a:schemeClr val="tx1"/>
          </a:fontRef>
        </p:style>
      </p:cxnSp>
      <p:sp>
        <p:nvSpPr>
          <p:cNvPr id="28" name="TextBox 27"/>
          <p:cNvSpPr txBox="1"/>
          <p:nvPr/>
        </p:nvSpPr>
        <p:spPr>
          <a:xfrm>
            <a:off x="717804" y="3973855"/>
            <a:ext cx="1435608" cy="475488"/>
          </a:xfrm>
          <a:prstGeom prst="rect">
            <a:avLst/>
          </a:prstGeom>
          <a:noFill/>
        </p:spPr>
        <p:txBody>
          <a:bodyPr wrap="none" lIns="0" tIns="0" rIns="0" bIns="0">
            <a:noAutofit/>
          </a:bodyPr>
          <a:lstStyle/>
          <a:p>
            <a:pPr>
              <a:lnSpc>
                <a:spcPct val="102000"/>
              </a:lnSpc>
              <a:spcBef>
                <a:spcPts val="0"/>
              </a:spcBef>
              <a:spcAft>
                <a:spcPts val="0"/>
              </a:spcAft>
            </a:pPr>
            <a:r>
              <a:rPr sz="3120" b="1" i="0">
                <a:solidFill>
                  <a:srgbClr val="1B2730"/>
                </a:solidFill>
                <a:latin typeface="Aptos"/>
              </a:rPr>
              <a:t>50 %</a:t>
            </a:r>
          </a:p>
        </p:txBody>
      </p:sp>
      <p:sp>
        <p:nvSpPr>
          <p:cNvPr id="29" name="TextBox 28"/>
          <p:cNvSpPr txBox="1"/>
          <p:nvPr/>
        </p:nvSpPr>
        <p:spPr>
          <a:xfrm>
            <a:off x="2185416" y="3991229"/>
            <a:ext cx="2779776" cy="256032"/>
          </a:xfrm>
          <a:prstGeom prst="rect">
            <a:avLst/>
          </a:prstGeom>
          <a:noFill/>
        </p:spPr>
        <p:txBody>
          <a:bodyPr wrap="none" lIns="0" tIns="0" rIns="0" bIns="0">
            <a:noAutofit/>
          </a:bodyPr>
          <a:lstStyle/>
          <a:p>
            <a:pPr>
              <a:lnSpc>
                <a:spcPct val="102000"/>
              </a:lnSpc>
              <a:spcBef>
                <a:spcPts val="0"/>
              </a:spcBef>
              <a:spcAft>
                <a:spcPts val="0"/>
              </a:spcAft>
            </a:pPr>
            <a:r>
              <a:rPr sz="1120" b="1" i="0">
                <a:solidFill>
                  <a:srgbClr val="1B2730"/>
                </a:solidFill>
                <a:latin typeface="Aptos"/>
              </a:rPr>
              <a:t>Seguridad buena o muy buena</a:t>
            </a:r>
          </a:p>
        </p:txBody>
      </p:sp>
      <p:sp>
        <p:nvSpPr>
          <p:cNvPr id="30" name="TextBox 29"/>
          <p:cNvSpPr txBox="1"/>
          <p:nvPr/>
        </p:nvSpPr>
        <p:spPr>
          <a:xfrm>
            <a:off x="2185416" y="4263720"/>
            <a:ext cx="2697480" cy="210312"/>
          </a:xfrm>
          <a:prstGeom prst="rect">
            <a:avLst/>
          </a:prstGeom>
          <a:noFill/>
        </p:spPr>
        <p:txBody>
          <a:bodyPr wrap="none" lIns="0" tIns="0" rIns="0" bIns="0">
            <a:noAutofit/>
          </a:bodyPr>
          <a:lstStyle/>
          <a:p>
            <a:pPr>
              <a:lnSpc>
                <a:spcPct val="102000"/>
              </a:lnSpc>
              <a:spcBef>
                <a:spcPts val="0"/>
              </a:spcBef>
              <a:spcAft>
                <a:spcPts val="0"/>
              </a:spcAft>
            </a:pPr>
            <a:r>
              <a:rPr sz="980" b="1" i="0">
                <a:solidFill>
                  <a:srgbClr val="FF701B"/>
                </a:solidFill>
                <a:latin typeface="Aptos"/>
              </a:rPr>
              <a:t>+8 pp respecto a 2025</a:t>
            </a:r>
          </a:p>
        </p:txBody>
      </p:sp>
      <p:sp>
        <p:nvSpPr>
          <p:cNvPr id="31" name="TextBox 30"/>
          <p:cNvSpPr txBox="1"/>
          <p:nvPr/>
        </p:nvSpPr>
        <p:spPr>
          <a:xfrm>
            <a:off x="5444337" y="3130778"/>
            <a:ext cx="5916168" cy="210312"/>
          </a:xfrm>
          <a:prstGeom prst="rect">
            <a:avLst/>
          </a:prstGeom>
          <a:noFill/>
        </p:spPr>
        <p:txBody>
          <a:bodyPr wrap="none" lIns="0" tIns="0" rIns="0" bIns="0">
            <a:noAutofit/>
          </a:bodyPr>
          <a:lstStyle/>
          <a:p>
            <a:pPr>
              <a:lnSpc>
                <a:spcPct val="102000"/>
              </a:lnSpc>
              <a:spcBef>
                <a:spcPts val="0"/>
              </a:spcBef>
              <a:spcAft>
                <a:spcPts val="0"/>
              </a:spcAft>
            </a:pPr>
            <a:r>
              <a:rPr sz="1065" b="1" i="0">
                <a:solidFill>
                  <a:srgbClr val="5B6470"/>
                </a:solidFill>
                <a:latin typeface="Aptos"/>
              </a:rPr>
              <a:t>PREFERENCIA CON PRECIO Y PRESTACIONES SIMILARES</a:t>
            </a:r>
          </a:p>
        </p:txBody>
      </p:sp>
      <p:sp>
        <p:nvSpPr>
          <p:cNvPr id="32" name="TextBox 31"/>
          <p:cNvSpPr txBox="1"/>
          <p:nvPr/>
        </p:nvSpPr>
        <p:spPr>
          <a:xfrm>
            <a:off x="5444337" y="3368522"/>
            <a:ext cx="5852160" cy="374904"/>
          </a:xfrm>
          <a:prstGeom prst="rect">
            <a:avLst/>
          </a:prstGeom>
          <a:noFill/>
        </p:spPr>
        <p:txBody>
          <a:bodyPr wrap="square" lIns="0" tIns="0" rIns="0" bIns="0">
            <a:noAutofit/>
          </a:bodyPr>
          <a:lstStyle/>
          <a:p>
            <a:pPr>
              <a:lnSpc>
                <a:spcPct val="102000"/>
              </a:lnSpc>
              <a:spcBef>
                <a:spcPts val="0"/>
              </a:spcBef>
              <a:spcAft>
                <a:spcPts val="0"/>
              </a:spcAft>
            </a:pPr>
            <a:r>
              <a:rPr sz="1050" b="0" i="0">
                <a:solidFill>
                  <a:srgbClr val="1B2730"/>
                </a:solidFill>
                <a:latin typeface="Aptos"/>
              </a:rPr>
              <a:t>Si un coche de marca china y uno de marca tradicional tuvieran un precio y unas prestaciones similares, ¿cuál elegirías?</a:t>
            </a:r>
          </a:p>
        </p:txBody>
      </p:sp>
      <p:sp>
        <p:nvSpPr>
          <p:cNvPr id="33" name="Rectangle 32"/>
          <p:cNvSpPr/>
          <p:nvPr/>
        </p:nvSpPr>
        <p:spPr>
          <a:xfrm>
            <a:off x="5444337" y="3807434"/>
            <a:ext cx="3213658" cy="144475"/>
          </a:xfrm>
          <a:prstGeom prst="rect">
            <a:avLst/>
          </a:prstGeom>
          <a:solidFill>
            <a:srgbClr val="65717C"/>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Rectangle 33"/>
          <p:cNvSpPr/>
          <p:nvPr/>
        </p:nvSpPr>
        <p:spPr>
          <a:xfrm>
            <a:off x="8657996" y="3807434"/>
            <a:ext cx="1110173" cy="144475"/>
          </a:xfrm>
          <a:prstGeom prst="rect">
            <a:avLst/>
          </a:prstGeom>
          <a:solidFill>
            <a:srgbClr val="FF701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Rectangle 34"/>
          <p:cNvSpPr/>
          <p:nvPr/>
        </p:nvSpPr>
        <p:spPr>
          <a:xfrm>
            <a:off x="9768169" y="3807434"/>
            <a:ext cx="1519184" cy="144475"/>
          </a:xfrm>
          <a:prstGeom prst="rect">
            <a:avLst/>
          </a:prstGeom>
          <a:solidFill>
            <a:srgbClr val="CBD1D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TextBox 35"/>
          <p:cNvSpPr txBox="1"/>
          <p:nvPr/>
        </p:nvSpPr>
        <p:spPr>
          <a:xfrm>
            <a:off x="5444337" y="4048836"/>
            <a:ext cx="2240280" cy="374904"/>
          </a:xfrm>
          <a:prstGeom prst="rect">
            <a:avLst/>
          </a:prstGeom>
          <a:noFill/>
        </p:spPr>
        <p:txBody>
          <a:bodyPr wrap="none" lIns="0" tIns="0" rIns="0" bIns="0">
            <a:noAutofit/>
          </a:bodyPr>
          <a:lstStyle/>
          <a:p>
            <a:pPr>
              <a:lnSpc>
                <a:spcPct val="102000"/>
              </a:lnSpc>
              <a:spcBef>
                <a:spcPts val="0"/>
              </a:spcBef>
              <a:spcAft>
                <a:spcPts val="0"/>
              </a:spcAft>
            </a:pPr>
            <a:r>
              <a:rPr sz="2400" b="1" i="0">
                <a:solidFill>
                  <a:srgbClr val="1B2730"/>
                </a:solidFill>
                <a:latin typeface="Aptos"/>
              </a:rPr>
              <a:t>55 %</a:t>
            </a:r>
          </a:p>
        </p:txBody>
      </p:sp>
      <p:sp>
        <p:nvSpPr>
          <p:cNvPr id="37" name="TextBox 36"/>
          <p:cNvSpPr txBox="1"/>
          <p:nvPr/>
        </p:nvSpPr>
        <p:spPr>
          <a:xfrm>
            <a:off x="5444337" y="4399965"/>
            <a:ext cx="2642616" cy="228600"/>
          </a:xfrm>
          <a:prstGeom prst="rect">
            <a:avLst/>
          </a:prstGeom>
          <a:noFill/>
        </p:spPr>
        <p:txBody>
          <a:bodyPr wrap="none" lIns="0" tIns="0" rIns="0" bIns="0">
            <a:noAutofit/>
          </a:bodyPr>
          <a:lstStyle/>
          <a:p>
            <a:pPr>
              <a:lnSpc>
                <a:spcPct val="102000"/>
              </a:lnSpc>
              <a:spcBef>
                <a:spcPts val="0"/>
              </a:spcBef>
              <a:spcAft>
                <a:spcPts val="0"/>
              </a:spcAft>
            </a:pPr>
            <a:r>
              <a:rPr sz="905" b="1" i="0">
                <a:solidFill>
                  <a:srgbClr val="5B6470"/>
                </a:solidFill>
                <a:latin typeface="Aptos"/>
              </a:rPr>
              <a:t>MARCAS TRADICIONALES</a:t>
            </a:r>
          </a:p>
        </p:txBody>
      </p:sp>
      <p:sp>
        <p:nvSpPr>
          <p:cNvPr id="38" name="TextBox 37"/>
          <p:cNvSpPr txBox="1"/>
          <p:nvPr/>
        </p:nvSpPr>
        <p:spPr>
          <a:xfrm>
            <a:off x="8494776" y="4048836"/>
            <a:ext cx="1417320" cy="374904"/>
          </a:xfrm>
          <a:prstGeom prst="rect">
            <a:avLst/>
          </a:prstGeom>
          <a:noFill/>
        </p:spPr>
        <p:txBody>
          <a:bodyPr wrap="none" lIns="0" tIns="0" rIns="0" bIns="0">
            <a:noAutofit/>
          </a:bodyPr>
          <a:lstStyle/>
          <a:p>
            <a:pPr>
              <a:lnSpc>
                <a:spcPct val="102000"/>
              </a:lnSpc>
              <a:spcBef>
                <a:spcPts val="0"/>
              </a:spcBef>
              <a:spcAft>
                <a:spcPts val="0"/>
              </a:spcAft>
            </a:pPr>
            <a:r>
              <a:rPr sz="2300" b="1" i="0">
                <a:solidFill>
                  <a:srgbClr val="FF701B"/>
                </a:solidFill>
                <a:latin typeface="Aptos"/>
              </a:rPr>
              <a:t>≈19 %</a:t>
            </a:r>
          </a:p>
        </p:txBody>
      </p:sp>
      <p:sp>
        <p:nvSpPr>
          <p:cNvPr id="39" name="TextBox 38"/>
          <p:cNvSpPr txBox="1"/>
          <p:nvPr/>
        </p:nvSpPr>
        <p:spPr>
          <a:xfrm>
            <a:off x="8494776" y="4399965"/>
            <a:ext cx="1417320" cy="228600"/>
          </a:xfrm>
          <a:prstGeom prst="rect">
            <a:avLst/>
          </a:prstGeom>
          <a:noFill/>
        </p:spPr>
        <p:txBody>
          <a:bodyPr wrap="none" lIns="0" tIns="0" rIns="0" bIns="0">
            <a:noAutofit/>
          </a:bodyPr>
          <a:lstStyle/>
          <a:p>
            <a:pPr>
              <a:lnSpc>
                <a:spcPct val="102000"/>
              </a:lnSpc>
              <a:spcBef>
                <a:spcPts val="0"/>
              </a:spcBef>
              <a:spcAft>
                <a:spcPts val="0"/>
              </a:spcAft>
            </a:pPr>
            <a:r>
              <a:rPr sz="900" b="1" i="0">
                <a:solidFill>
                  <a:srgbClr val="5B6470"/>
                </a:solidFill>
                <a:latin typeface="Aptos"/>
              </a:rPr>
              <a:t>MARCAS CHINAS</a:t>
            </a:r>
          </a:p>
        </p:txBody>
      </p:sp>
      <p:sp>
        <p:nvSpPr>
          <p:cNvPr id="40" name="TextBox 39"/>
          <p:cNvSpPr txBox="1"/>
          <p:nvPr/>
        </p:nvSpPr>
        <p:spPr>
          <a:xfrm>
            <a:off x="10316260" y="4048836"/>
            <a:ext cx="1280160" cy="374904"/>
          </a:xfrm>
          <a:prstGeom prst="rect">
            <a:avLst/>
          </a:prstGeom>
          <a:noFill/>
        </p:spPr>
        <p:txBody>
          <a:bodyPr wrap="none" lIns="0" tIns="0" rIns="0" bIns="0">
            <a:noAutofit/>
          </a:bodyPr>
          <a:lstStyle/>
          <a:p>
            <a:pPr>
              <a:lnSpc>
                <a:spcPct val="102000"/>
              </a:lnSpc>
              <a:spcBef>
                <a:spcPts val="0"/>
              </a:spcBef>
              <a:spcAft>
                <a:spcPts val="0"/>
              </a:spcAft>
            </a:pPr>
            <a:r>
              <a:rPr sz="2300" b="1" i="0">
                <a:solidFill>
                  <a:srgbClr val="1B2730"/>
                </a:solidFill>
                <a:latin typeface="Aptos"/>
              </a:rPr>
              <a:t>26 %</a:t>
            </a:r>
          </a:p>
        </p:txBody>
      </p:sp>
      <p:sp>
        <p:nvSpPr>
          <p:cNvPr id="41" name="TextBox 40"/>
          <p:cNvSpPr txBox="1"/>
          <p:nvPr/>
        </p:nvSpPr>
        <p:spPr>
          <a:xfrm>
            <a:off x="10314432" y="4399965"/>
            <a:ext cx="1280160" cy="228600"/>
          </a:xfrm>
          <a:prstGeom prst="rect">
            <a:avLst/>
          </a:prstGeom>
          <a:noFill/>
        </p:spPr>
        <p:txBody>
          <a:bodyPr wrap="none" lIns="0" tIns="0" rIns="0" bIns="0">
            <a:noAutofit/>
          </a:bodyPr>
          <a:lstStyle/>
          <a:p>
            <a:pPr>
              <a:lnSpc>
                <a:spcPct val="102000"/>
              </a:lnSpc>
              <a:spcBef>
                <a:spcPts val="0"/>
              </a:spcBef>
              <a:spcAft>
                <a:spcPts val="0"/>
              </a:spcAft>
            </a:pPr>
            <a:r>
              <a:rPr sz="900" b="1" i="0">
                <a:solidFill>
                  <a:srgbClr val="5B6470"/>
                </a:solidFill>
                <a:latin typeface="Aptos"/>
              </a:rPr>
              <a:t>ME DARÍA IGUAL</a:t>
            </a:r>
          </a:p>
        </p:txBody>
      </p:sp>
      <p:cxnSp>
        <p:nvCxnSpPr>
          <p:cNvPr id="42" name="Connector 41"/>
          <p:cNvCxnSpPr/>
          <p:nvPr/>
        </p:nvCxnSpPr>
        <p:spPr>
          <a:xfrm>
            <a:off x="583387" y="4727321"/>
            <a:ext cx="11011205" cy="0"/>
          </a:xfrm>
          <a:prstGeom prst="line">
            <a:avLst/>
          </a:prstGeom>
          <a:ln w="11430">
            <a:solidFill>
              <a:srgbClr val="DDE2E4"/>
            </a:solidFill>
          </a:ln>
        </p:spPr>
        <p:style>
          <a:lnRef idx="2">
            <a:schemeClr val="accent1"/>
          </a:lnRef>
          <a:fillRef idx="0">
            <a:schemeClr val="accent1"/>
          </a:fillRef>
          <a:effectRef idx="0">
            <a:schemeClr val="accent1"/>
          </a:effectRef>
          <a:fontRef idx="minor">
            <a:schemeClr val="tx1"/>
          </a:fontRef>
        </p:style>
      </p:cxnSp>
      <p:sp>
        <p:nvSpPr>
          <p:cNvPr id="43" name="TextBox 42"/>
          <p:cNvSpPr txBox="1"/>
          <p:nvPr/>
        </p:nvSpPr>
        <p:spPr>
          <a:xfrm>
            <a:off x="587044" y="4815103"/>
            <a:ext cx="10735056" cy="283464"/>
          </a:xfrm>
          <a:prstGeom prst="rect">
            <a:avLst/>
          </a:prstGeom>
          <a:noFill/>
        </p:spPr>
        <p:txBody>
          <a:bodyPr wrap="none" lIns="0" tIns="0" rIns="0" bIns="0">
            <a:noAutofit/>
          </a:bodyPr>
          <a:lstStyle/>
          <a:p>
            <a:pPr>
              <a:lnSpc>
                <a:spcPct val="102000"/>
              </a:lnSpc>
              <a:spcBef>
                <a:spcPts val="0"/>
              </a:spcBef>
              <a:spcAft>
                <a:spcPts val="0"/>
              </a:spcAft>
            </a:pPr>
            <a:r>
              <a:rPr sz="1225" b="1" i="0">
                <a:solidFill>
                  <a:srgbClr val="1B2730"/>
                </a:solidFill>
                <a:latin typeface="Aptos"/>
              </a:rPr>
              <a:t>03 · ¿QUÉ ASPECTOS SIGUEN GENERANDO DESCONFIANZA?</a:t>
            </a:r>
          </a:p>
        </p:txBody>
      </p:sp>
      <p:sp>
        <p:nvSpPr>
          <p:cNvPr id="44" name="TextBox 43"/>
          <p:cNvSpPr txBox="1"/>
          <p:nvPr/>
        </p:nvSpPr>
        <p:spPr>
          <a:xfrm>
            <a:off x="690372" y="5139715"/>
            <a:ext cx="1197864" cy="338328"/>
          </a:xfrm>
          <a:prstGeom prst="rect">
            <a:avLst/>
          </a:prstGeom>
          <a:noFill/>
        </p:spPr>
        <p:txBody>
          <a:bodyPr wrap="none" lIns="0" tIns="0" rIns="0" bIns="0">
            <a:noAutofit/>
          </a:bodyPr>
          <a:lstStyle/>
          <a:p>
            <a:pPr>
              <a:lnSpc>
                <a:spcPct val="102000"/>
              </a:lnSpc>
              <a:spcBef>
                <a:spcPts val="0"/>
              </a:spcBef>
              <a:spcAft>
                <a:spcPts val="0"/>
              </a:spcAft>
            </a:pPr>
            <a:r>
              <a:rPr sz="2200" b="1" i="0">
                <a:solidFill>
                  <a:srgbClr val="1B2730"/>
                </a:solidFill>
                <a:latin typeface="Aptos"/>
              </a:rPr>
              <a:t>37 %</a:t>
            </a:r>
          </a:p>
        </p:txBody>
      </p:sp>
      <p:sp>
        <p:nvSpPr>
          <p:cNvPr id="45" name="TextBox 44"/>
          <p:cNvSpPr txBox="1"/>
          <p:nvPr/>
        </p:nvSpPr>
        <p:spPr>
          <a:xfrm>
            <a:off x="1769364" y="5224754"/>
            <a:ext cx="1627632" cy="310896"/>
          </a:xfrm>
          <a:prstGeom prst="rect">
            <a:avLst/>
          </a:prstGeom>
          <a:noFill/>
        </p:spPr>
        <p:txBody>
          <a:bodyPr wrap="square" lIns="0" tIns="0" rIns="0" bIns="0">
            <a:noAutofit/>
          </a:bodyPr>
          <a:lstStyle/>
          <a:p>
            <a:pPr>
              <a:lnSpc>
                <a:spcPct val="100000"/>
              </a:lnSpc>
              <a:spcBef>
                <a:spcPts val="0"/>
              </a:spcBef>
              <a:spcAft>
                <a:spcPts val="0"/>
              </a:spcAft>
            </a:pPr>
            <a:r>
              <a:rPr sz="1015" b="1" i="0">
                <a:solidFill>
                  <a:srgbClr val="1B2730"/>
                </a:solidFill>
                <a:latin typeface="Aptos"/>
              </a:rPr>
              <a:t>Disponibilidad de recambios</a:t>
            </a:r>
          </a:p>
        </p:txBody>
      </p:sp>
      <p:cxnSp>
        <p:nvCxnSpPr>
          <p:cNvPr id="46" name="Connector 45"/>
          <p:cNvCxnSpPr/>
          <p:nvPr/>
        </p:nvCxnSpPr>
        <p:spPr>
          <a:xfrm>
            <a:off x="3351276" y="5158003"/>
            <a:ext cx="0" cy="323698"/>
          </a:xfrm>
          <a:prstGeom prst="line">
            <a:avLst/>
          </a:prstGeom>
          <a:ln w="10160">
            <a:solidFill>
              <a:srgbClr val="DDE2E4"/>
            </a:solidFill>
          </a:ln>
        </p:spPr>
        <p:style>
          <a:lnRef idx="2">
            <a:schemeClr val="accent1"/>
          </a:lnRef>
          <a:fillRef idx="0">
            <a:schemeClr val="accent1"/>
          </a:fillRef>
          <a:effectRef idx="0">
            <a:schemeClr val="accent1"/>
          </a:effectRef>
          <a:fontRef idx="minor">
            <a:schemeClr val="tx1"/>
          </a:fontRef>
        </p:style>
      </p:cxnSp>
      <p:sp>
        <p:nvSpPr>
          <p:cNvPr id="47" name="TextBox 46"/>
          <p:cNvSpPr txBox="1"/>
          <p:nvPr/>
        </p:nvSpPr>
        <p:spPr>
          <a:xfrm>
            <a:off x="3511296" y="5139715"/>
            <a:ext cx="1197864" cy="338328"/>
          </a:xfrm>
          <a:prstGeom prst="rect">
            <a:avLst/>
          </a:prstGeom>
          <a:noFill/>
        </p:spPr>
        <p:txBody>
          <a:bodyPr wrap="none" lIns="0" tIns="0" rIns="0" bIns="0">
            <a:noAutofit/>
          </a:bodyPr>
          <a:lstStyle/>
          <a:p>
            <a:pPr>
              <a:lnSpc>
                <a:spcPct val="102000"/>
              </a:lnSpc>
              <a:spcBef>
                <a:spcPts val="0"/>
              </a:spcBef>
              <a:spcAft>
                <a:spcPts val="0"/>
              </a:spcAft>
            </a:pPr>
            <a:r>
              <a:rPr sz="2200" b="1" i="0">
                <a:solidFill>
                  <a:srgbClr val="1B2730"/>
                </a:solidFill>
                <a:latin typeface="Aptos"/>
              </a:rPr>
              <a:t>35 %</a:t>
            </a:r>
          </a:p>
        </p:txBody>
      </p:sp>
      <p:sp>
        <p:nvSpPr>
          <p:cNvPr id="48" name="TextBox 47"/>
          <p:cNvSpPr txBox="1"/>
          <p:nvPr/>
        </p:nvSpPr>
        <p:spPr>
          <a:xfrm>
            <a:off x="4590288" y="5224754"/>
            <a:ext cx="1627632" cy="310896"/>
          </a:xfrm>
          <a:prstGeom prst="rect">
            <a:avLst/>
          </a:prstGeom>
          <a:noFill/>
        </p:spPr>
        <p:txBody>
          <a:bodyPr wrap="square" lIns="0" tIns="0" rIns="0" bIns="0">
            <a:noAutofit/>
          </a:bodyPr>
          <a:lstStyle/>
          <a:p>
            <a:pPr>
              <a:lnSpc>
                <a:spcPct val="100000"/>
              </a:lnSpc>
              <a:spcBef>
                <a:spcPts val="0"/>
              </a:spcBef>
              <a:spcAft>
                <a:spcPts val="0"/>
              </a:spcAft>
            </a:pPr>
            <a:r>
              <a:rPr sz="1015" b="1" i="0">
                <a:solidFill>
                  <a:srgbClr val="1B2730"/>
                </a:solidFill>
                <a:latin typeface="Aptos"/>
              </a:rPr>
              <a:t>Durabilidad</a:t>
            </a:r>
          </a:p>
        </p:txBody>
      </p:sp>
      <p:cxnSp>
        <p:nvCxnSpPr>
          <p:cNvPr id="49" name="Connector 48"/>
          <p:cNvCxnSpPr/>
          <p:nvPr/>
        </p:nvCxnSpPr>
        <p:spPr>
          <a:xfrm>
            <a:off x="6172200" y="5158003"/>
            <a:ext cx="0" cy="323698"/>
          </a:xfrm>
          <a:prstGeom prst="line">
            <a:avLst/>
          </a:prstGeom>
          <a:ln w="10160">
            <a:solidFill>
              <a:srgbClr val="DDE2E4"/>
            </a:solidFill>
          </a:ln>
        </p:spPr>
        <p:style>
          <a:lnRef idx="2">
            <a:schemeClr val="accent1"/>
          </a:lnRef>
          <a:fillRef idx="0">
            <a:schemeClr val="accent1"/>
          </a:fillRef>
          <a:effectRef idx="0">
            <a:schemeClr val="accent1"/>
          </a:effectRef>
          <a:fontRef idx="minor">
            <a:schemeClr val="tx1"/>
          </a:fontRef>
        </p:style>
      </p:cxnSp>
      <p:sp>
        <p:nvSpPr>
          <p:cNvPr id="50" name="TextBox 49"/>
          <p:cNvSpPr txBox="1"/>
          <p:nvPr/>
        </p:nvSpPr>
        <p:spPr>
          <a:xfrm>
            <a:off x="6332220" y="5139715"/>
            <a:ext cx="1197864" cy="338328"/>
          </a:xfrm>
          <a:prstGeom prst="rect">
            <a:avLst/>
          </a:prstGeom>
          <a:noFill/>
        </p:spPr>
        <p:txBody>
          <a:bodyPr wrap="none" lIns="0" tIns="0" rIns="0" bIns="0">
            <a:noAutofit/>
          </a:bodyPr>
          <a:lstStyle/>
          <a:p>
            <a:pPr>
              <a:lnSpc>
                <a:spcPct val="102000"/>
              </a:lnSpc>
              <a:spcBef>
                <a:spcPts val="0"/>
              </a:spcBef>
              <a:spcAft>
                <a:spcPts val="0"/>
              </a:spcAft>
            </a:pPr>
            <a:r>
              <a:rPr sz="2200" b="1" i="0">
                <a:solidFill>
                  <a:srgbClr val="5B6470"/>
                </a:solidFill>
                <a:latin typeface="Aptos"/>
              </a:rPr>
              <a:t>31 %</a:t>
            </a:r>
          </a:p>
        </p:txBody>
      </p:sp>
      <p:sp>
        <p:nvSpPr>
          <p:cNvPr id="51" name="TextBox 50"/>
          <p:cNvSpPr txBox="1"/>
          <p:nvPr/>
        </p:nvSpPr>
        <p:spPr>
          <a:xfrm>
            <a:off x="7411212" y="5224754"/>
            <a:ext cx="1627632" cy="310896"/>
          </a:xfrm>
          <a:prstGeom prst="rect">
            <a:avLst/>
          </a:prstGeom>
          <a:noFill/>
        </p:spPr>
        <p:txBody>
          <a:bodyPr wrap="square" lIns="0" tIns="0" rIns="0" bIns="0">
            <a:noAutofit/>
          </a:bodyPr>
          <a:lstStyle/>
          <a:p>
            <a:pPr>
              <a:lnSpc>
                <a:spcPct val="100000"/>
              </a:lnSpc>
              <a:spcBef>
                <a:spcPts val="0"/>
              </a:spcBef>
              <a:spcAft>
                <a:spcPts val="0"/>
              </a:spcAft>
            </a:pPr>
            <a:r>
              <a:rPr sz="1015" b="1" i="0">
                <a:solidFill>
                  <a:srgbClr val="1B2730"/>
                </a:solidFill>
                <a:latin typeface="Aptos"/>
              </a:rPr>
              <a:t>Seguridad</a:t>
            </a:r>
          </a:p>
        </p:txBody>
      </p:sp>
      <p:cxnSp>
        <p:nvCxnSpPr>
          <p:cNvPr id="52" name="Connector 51"/>
          <p:cNvCxnSpPr/>
          <p:nvPr/>
        </p:nvCxnSpPr>
        <p:spPr>
          <a:xfrm>
            <a:off x="8993124" y="5158003"/>
            <a:ext cx="0" cy="323698"/>
          </a:xfrm>
          <a:prstGeom prst="line">
            <a:avLst/>
          </a:prstGeom>
          <a:ln w="10160">
            <a:solidFill>
              <a:srgbClr val="DDE2E4"/>
            </a:solidFill>
          </a:ln>
        </p:spPr>
        <p:style>
          <a:lnRef idx="2">
            <a:schemeClr val="accent1"/>
          </a:lnRef>
          <a:fillRef idx="0">
            <a:schemeClr val="accent1"/>
          </a:fillRef>
          <a:effectRef idx="0">
            <a:schemeClr val="accent1"/>
          </a:effectRef>
          <a:fontRef idx="minor">
            <a:schemeClr val="tx1"/>
          </a:fontRef>
        </p:style>
      </p:cxnSp>
      <p:sp>
        <p:nvSpPr>
          <p:cNvPr id="53" name="TextBox 52"/>
          <p:cNvSpPr txBox="1"/>
          <p:nvPr/>
        </p:nvSpPr>
        <p:spPr>
          <a:xfrm>
            <a:off x="9153144" y="5139715"/>
            <a:ext cx="1197864" cy="338328"/>
          </a:xfrm>
          <a:prstGeom prst="rect">
            <a:avLst/>
          </a:prstGeom>
          <a:noFill/>
        </p:spPr>
        <p:txBody>
          <a:bodyPr wrap="none" lIns="0" tIns="0" rIns="0" bIns="0">
            <a:noAutofit/>
          </a:bodyPr>
          <a:lstStyle/>
          <a:p>
            <a:pPr>
              <a:lnSpc>
                <a:spcPct val="102000"/>
              </a:lnSpc>
              <a:spcBef>
                <a:spcPts val="0"/>
              </a:spcBef>
              <a:spcAft>
                <a:spcPts val="0"/>
              </a:spcAft>
            </a:pPr>
            <a:r>
              <a:rPr sz="2200" b="1" i="0">
                <a:solidFill>
                  <a:srgbClr val="5B6470"/>
                </a:solidFill>
                <a:latin typeface="Aptos"/>
              </a:rPr>
              <a:t>28 %</a:t>
            </a:r>
          </a:p>
        </p:txBody>
      </p:sp>
      <p:sp>
        <p:nvSpPr>
          <p:cNvPr id="54" name="TextBox 53"/>
          <p:cNvSpPr txBox="1"/>
          <p:nvPr/>
        </p:nvSpPr>
        <p:spPr>
          <a:xfrm>
            <a:off x="10232136" y="5224754"/>
            <a:ext cx="1627632" cy="310896"/>
          </a:xfrm>
          <a:prstGeom prst="rect">
            <a:avLst/>
          </a:prstGeom>
          <a:noFill/>
        </p:spPr>
        <p:txBody>
          <a:bodyPr wrap="square" lIns="0" tIns="0" rIns="0" bIns="0">
            <a:noAutofit/>
          </a:bodyPr>
          <a:lstStyle/>
          <a:p>
            <a:pPr>
              <a:lnSpc>
                <a:spcPct val="100000"/>
              </a:lnSpc>
              <a:spcBef>
                <a:spcPts val="0"/>
              </a:spcBef>
              <a:spcAft>
                <a:spcPts val="0"/>
              </a:spcAft>
            </a:pPr>
            <a:r>
              <a:rPr sz="1015" b="1" i="0">
                <a:solidFill>
                  <a:srgbClr val="1B2730"/>
                </a:solidFill>
                <a:latin typeface="Aptos"/>
              </a:rPr>
              <a:t>Servicio posventa</a:t>
            </a:r>
          </a:p>
        </p:txBody>
      </p:sp>
      <p:cxnSp>
        <p:nvCxnSpPr>
          <p:cNvPr id="55" name="Connector 54"/>
          <p:cNvCxnSpPr/>
          <p:nvPr/>
        </p:nvCxnSpPr>
        <p:spPr>
          <a:xfrm>
            <a:off x="583387" y="5596001"/>
            <a:ext cx="11011205" cy="0"/>
          </a:xfrm>
          <a:prstGeom prst="line">
            <a:avLst/>
          </a:prstGeom>
          <a:ln w="11430">
            <a:solidFill>
              <a:srgbClr val="DDE2E4"/>
            </a:solidFill>
          </a:ln>
        </p:spPr>
        <p:style>
          <a:lnRef idx="2">
            <a:schemeClr val="accent1"/>
          </a:lnRef>
          <a:fillRef idx="0">
            <a:schemeClr val="accent1"/>
          </a:fillRef>
          <a:effectRef idx="0">
            <a:schemeClr val="accent1"/>
          </a:effectRef>
          <a:fontRef idx="minor">
            <a:schemeClr val="tx1"/>
          </a:fontRef>
        </p:style>
      </p:cxnSp>
      <p:sp>
        <p:nvSpPr>
          <p:cNvPr id="56" name="TextBox 55"/>
          <p:cNvSpPr txBox="1"/>
          <p:nvPr/>
        </p:nvSpPr>
        <p:spPr>
          <a:xfrm>
            <a:off x="588873" y="5697499"/>
            <a:ext cx="1746504" cy="219456"/>
          </a:xfrm>
          <a:prstGeom prst="rect">
            <a:avLst/>
          </a:prstGeom>
          <a:noFill/>
        </p:spPr>
        <p:txBody>
          <a:bodyPr wrap="none" lIns="0" tIns="0" rIns="0" bIns="0">
            <a:noAutofit/>
          </a:bodyPr>
          <a:lstStyle/>
          <a:p>
            <a:pPr>
              <a:lnSpc>
                <a:spcPct val="102000"/>
              </a:lnSpc>
              <a:spcBef>
                <a:spcPts val="0"/>
              </a:spcBef>
              <a:spcAft>
                <a:spcPts val="0"/>
              </a:spcAft>
            </a:pPr>
            <a:r>
              <a:rPr sz="1050" b="1" i="0">
                <a:solidFill>
                  <a:srgbClr val="FF701B"/>
                </a:solidFill>
                <a:latin typeface="Aptos"/>
              </a:rPr>
              <a:t>LECTURA ESTRATÉGICA</a:t>
            </a:r>
          </a:p>
        </p:txBody>
      </p:sp>
      <p:sp>
        <p:nvSpPr>
          <p:cNvPr id="57" name="TextBox 56"/>
          <p:cNvSpPr txBox="1"/>
          <p:nvPr/>
        </p:nvSpPr>
        <p:spPr>
          <a:xfrm>
            <a:off x="2391156" y="5661837"/>
            <a:ext cx="9144000" cy="251460"/>
          </a:xfrm>
          <a:prstGeom prst="rect">
            <a:avLst/>
          </a:prstGeom>
          <a:noFill/>
        </p:spPr>
        <p:txBody>
          <a:bodyPr wrap="square" lIns="0" tIns="0" rIns="0" bIns="0">
            <a:noAutofit/>
          </a:bodyPr>
          <a:lstStyle/>
          <a:p>
            <a:pPr>
              <a:lnSpc>
                <a:spcPct val="102000"/>
              </a:lnSpc>
              <a:spcBef>
                <a:spcPts val="0"/>
              </a:spcBef>
              <a:spcAft>
                <a:spcPts val="0"/>
              </a:spcAft>
            </a:pPr>
            <a:r>
              <a:rPr sz="1040" b="1" i="0">
                <a:solidFill>
                  <a:srgbClr val="1B2730"/>
                </a:solidFill>
                <a:latin typeface="Aptos"/>
              </a:rPr>
              <a:t>La mejora de la percepción de los coches chinos aún no se traduce en una preferencia equivalente frente a las marcas tradicionales.</a:t>
            </a:r>
          </a:p>
        </p:txBody>
      </p:sp>
      <p:sp>
        <p:nvSpPr>
          <p:cNvPr id="58" name="TextBox 57"/>
          <p:cNvSpPr txBox="1"/>
          <p:nvPr/>
        </p:nvSpPr>
        <p:spPr>
          <a:xfrm>
            <a:off x="2391156" y="5909640"/>
            <a:ext cx="9144000" cy="205740"/>
          </a:xfrm>
          <a:prstGeom prst="rect">
            <a:avLst/>
          </a:prstGeom>
          <a:noFill/>
        </p:spPr>
        <p:txBody>
          <a:bodyPr wrap="square" lIns="0" tIns="0" rIns="0" bIns="0">
            <a:noAutofit/>
          </a:bodyPr>
          <a:lstStyle/>
          <a:p>
            <a:pPr>
              <a:lnSpc>
                <a:spcPct val="102000"/>
              </a:lnSpc>
              <a:spcBef>
                <a:spcPts val="0"/>
              </a:spcBef>
              <a:spcAft>
                <a:spcPts val="0"/>
              </a:spcAft>
            </a:pPr>
            <a:r>
              <a:rPr sz="985" b="0" i="0">
                <a:solidFill>
                  <a:srgbClr val="5B6470"/>
                </a:solidFill>
                <a:latin typeface="Aptos"/>
              </a:rPr>
              <a:t>La seguridad, la durabilidad y el respaldo posventa son aspectos clave que una nueva marca debe poder explicar y acreditar.</a:t>
            </a:r>
          </a:p>
        </p:txBody>
      </p:sp>
      <p:sp>
        <p:nvSpPr>
          <p:cNvPr id="59" name="Rectangle 58"/>
          <p:cNvSpPr/>
          <p:nvPr/>
        </p:nvSpPr>
        <p:spPr>
          <a:xfrm>
            <a:off x="582472" y="6136411"/>
            <a:ext cx="11012119" cy="397764"/>
          </a:xfrm>
          <a:prstGeom prst="rect">
            <a:avLst/>
          </a:prstGeom>
          <a:solidFill>
            <a:srgbClr val="1B273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Rectangle 59"/>
          <p:cNvSpPr/>
          <p:nvPr/>
        </p:nvSpPr>
        <p:spPr>
          <a:xfrm>
            <a:off x="820216" y="6208649"/>
            <a:ext cx="42062" cy="208483"/>
          </a:xfrm>
          <a:prstGeom prst="rect">
            <a:avLst/>
          </a:prstGeom>
          <a:solidFill>
            <a:srgbClr val="FF701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TextBox 60"/>
          <p:cNvSpPr txBox="1"/>
          <p:nvPr/>
        </p:nvSpPr>
        <p:spPr>
          <a:xfrm>
            <a:off x="955547" y="6171158"/>
            <a:ext cx="9509760" cy="164592"/>
          </a:xfrm>
          <a:prstGeom prst="rect">
            <a:avLst/>
          </a:prstGeom>
          <a:noFill/>
        </p:spPr>
        <p:txBody>
          <a:bodyPr wrap="none" lIns="0" tIns="0" rIns="0" bIns="0">
            <a:noAutofit/>
          </a:bodyPr>
          <a:lstStyle/>
          <a:p>
            <a:pPr>
              <a:lnSpc>
                <a:spcPct val="102000"/>
              </a:lnSpc>
              <a:spcBef>
                <a:spcPts val="0"/>
              </a:spcBef>
              <a:spcAft>
                <a:spcPts val="0"/>
              </a:spcAft>
            </a:pPr>
            <a:r>
              <a:rPr sz="950" b="1" i="0">
                <a:solidFill>
                  <a:srgbClr val="FF701B"/>
                </a:solidFill>
                <a:latin typeface="Aptos"/>
              </a:rPr>
              <a:t>HACIA EL RECORRIDO DIGITAL</a:t>
            </a:r>
          </a:p>
        </p:txBody>
      </p:sp>
      <p:sp>
        <p:nvSpPr>
          <p:cNvPr id="62" name="TextBox 61"/>
          <p:cNvSpPr txBox="1"/>
          <p:nvPr/>
        </p:nvSpPr>
        <p:spPr>
          <a:xfrm>
            <a:off x="955547" y="6339408"/>
            <a:ext cx="10360152" cy="173736"/>
          </a:xfrm>
          <a:prstGeom prst="rect">
            <a:avLst/>
          </a:prstGeom>
          <a:noFill/>
        </p:spPr>
        <p:txBody>
          <a:bodyPr wrap="none" lIns="0" tIns="0" rIns="0" bIns="0">
            <a:noAutofit/>
          </a:bodyPr>
          <a:lstStyle/>
          <a:p>
            <a:pPr>
              <a:lnSpc>
                <a:spcPct val="102000"/>
              </a:lnSpc>
              <a:spcBef>
                <a:spcPts val="0"/>
              </a:spcBef>
              <a:spcAft>
                <a:spcPts val="0"/>
              </a:spcAft>
            </a:pPr>
            <a:r>
              <a:rPr sz="1135" b="1" i="0">
                <a:solidFill>
                  <a:srgbClr val="FFFFFF"/>
                </a:solidFill>
                <a:latin typeface="Aptos"/>
              </a:rPr>
              <a:t>¿Dónde busca y contrasta información el consumidor para evaluar una marca de automóviles antes de comprar?</a:t>
            </a:r>
          </a:p>
        </p:txBody>
      </p:sp>
      <p:sp>
        <p:nvSpPr>
          <p:cNvPr id="63" name="TextBox 62"/>
          <p:cNvSpPr txBox="1"/>
          <p:nvPr/>
        </p:nvSpPr>
        <p:spPr>
          <a:xfrm>
            <a:off x="598932" y="6585381"/>
            <a:ext cx="11073384" cy="122529"/>
          </a:xfrm>
          <a:prstGeom prst="rect">
            <a:avLst/>
          </a:prstGeom>
          <a:noFill/>
        </p:spPr>
        <p:txBody>
          <a:bodyPr wrap="none" lIns="0" tIns="0" rIns="0" bIns="0">
            <a:noAutofit/>
          </a:bodyPr>
          <a:lstStyle/>
          <a:p>
            <a:pPr>
              <a:lnSpc>
                <a:spcPct val="102000"/>
              </a:lnSpc>
              <a:spcBef>
                <a:spcPts val="0"/>
              </a:spcBef>
              <a:spcAft>
                <a:spcPts val="0"/>
              </a:spcAft>
            </a:pPr>
            <a:r>
              <a:rPr sz="730" b="0" i="0">
                <a:solidFill>
                  <a:srgbClr val="5B6470"/>
                </a:solidFill>
                <a:latin typeface="Aptos"/>
              </a:rPr>
              <a:t>Fuentes: Observatorio Cetelem, Estudio Motor 2026; La percepción del conductor español sobre los coches de marcas chinas,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2"/>
          <p:cNvSpPr/>
          <p:nvPr/>
        </p:nvSpPr>
        <p:spPr>
          <a:xfrm>
            <a:off x="557784" y="173736"/>
            <a:ext cx="50292" cy="214884"/>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 name="Encabezado de sección"/>
          <p:cNvSpPr txBox="1"/>
          <p:nvPr/>
        </p:nvSpPr>
        <p:spPr>
          <a:xfrm>
            <a:off x="731520" y="214376"/>
            <a:ext cx="10835640" cy="147320"/>
          </a:xfrm>
          <a:prstGeom prst="rect">
            <a:avLst/>
          </a:prstGeom>
          <a:noFill/>
        </p:spPr>
        <p:txBody>
          <a:bodyPr wrap="square" lIns="0" tIns="0" rIns="0" bIns="0" anchor="ctr">
            <a:spAutoFit/>
          </a:bodyPr>
          <a:lstStyle/>
          <a:p>
            <a:pPr algn="l"/>
            <a:r>
              <a:rPr sz="960" b="1">
                <a:solidFill>
                  <a:srgbClr val="5E7180"/>
                </a:solidFill>
                <a:latin typeface="Aptos"/>
                <a:sym typeface="+mn-ea"/>
              </a:rPr>
              <a:t>P</a:t>
            </a:r>
            <a:r>
              <a:rPr lang="en-US" sz="960" b="1">
                <a:solidFill>
                  <a:srgbClr val="5E7180"/>
                </a:solidFill>
                <a:latin typeface="Aptos"/>
                <a:sym typeface="+mn-ea"/>
              </a:rPr>
              <a:t>07</a:t>
            </a:r>
            <a:r>
              <a:rPr sz="960" b="1">
                <a:solidFill>
                  <a:srgbClr val="5E7180"/>
                </a:solidFill>
                <a:latin typeface="Aptos"/>
                <a:sym typeface="+mn-ea"/>
              </a:rPr>
              <a:t> / </a:t>
            </a:r>
            <a:r>
              <a:rPr sz="960" b="1" i="0">
                <a:solidFill>
                  <a:srgbClr val="64707C"/>
                </a:solidFill>
                <a:latin typeface="Aptos"/>
              </a:rPr>
              <a:t>COMPORTAMIENTO DIGITAL DEL CONSUMIDOR</a:t>
            </a:r>
          </a:p>
        </p:txBody>
      </p:sp>
      <p:sp>
        <p:nvSpPr>
          <p:cNvPr id="103" name="Título principal"/>
          <p:cNvSpPr txBox="1"/>
          <p:nvPr/>
        </p:nvSpPr>
        <p:spPr>
          <a:xfrm>
            <a:off x="566928" y="470001"/>
            <a:ext cx="11064240" cy="594360"/>
          </a:xfrm>
          <a:prstGeom prst="rect">
            <a:avLst/>
          </a:prstGeom>
          <a:noFill/>
        </p:spPr>
        <p:txBody>
          <a:bodyPr wrap="square" lIns="0" tIns="0" rIns="0" bIns="0" anchor="t">
            <a:spAutoFit/>
          </a:bodyPr>
          <a:lstStyle/>
          <a:p>
            <a:pPr algn="l">
              <a:lnSpc>
                <a:spcPts val="2510"/>
              </a:lnSpc>
            </a:pPr>
            <a:r>
              <a:rPr sz="2320" b="1" i="0">
                <a:solidFill>
                  <a:srgbClr val="1D2931"/>
                </a:solidFill>
                <a:latin typeface="Aptos Display"/>
              </a:rPr>
              <a:t>CÓMO SE DESCUBREN, COMPARAN Y VALORAN</a:t>
            </a:r>
            <a:br>
              <a:rPr sz="2320" b="1" i="0">
                <a:solidFill>
                  <a:srgbClr val="1D2931"/>
                </a:solidFill>
                <a:latin typeface="Aptos Display"/>
              </a:rPr>
            </a:br>
            <a:r>
              <a:rPr sz="2320" b="1" i="0">
                <a:solidFill>
                  <a:srgbClr val="1D2931"/>
                </a:solidFill>
                <a:latin typeface="Aptos Display"/>
              </a:rPr>
              <a:t>LAS MARCAS DE AUTOMÓVILES</a:t>
            </a:r>
          </a:p>
        </p:txBody>
      </p:sp>
      <p:sp>
        <p:nvSpPr>
          <p:cNvPr id="104" name="Subtítulo"/>
          <p:cNvSpPr txBox="1"/>
          <p:nvPr/>
        </p:nvSpPr>
        <p:spPr>
          <a:xfrm>
            <a:off x="585216" y="1133856"/>
            <a:ext cx="11018520" cy="290779"/>
          </a:xfrm>
          <a:prstGeom prst="rect">
            <a:avLst/>
          </a:prstGeom>
          <a:noFill/>
        </p:spPr>
        <p:txBody>
          <a:bodyPr wrap="square" lIns="0" tIns="0" rIns="0" bIns="0" anchor="ctr">
            <a:spAutoFit/>
          </a:bodyPr>
          <a:lstStyle/>
          <a:p>
            <a:pPr algn="l"/>
            <a:r>
              <a:rPr sz="1030" b="0" i="0">
                <a:solidFill>
                  <a:srgbClr val="64707C"/>
                </a:solidFill>
                <a:latin typeface="Aptos"/>
              </a:rPr>
              <a:t>Durante la compra de un automóvil, los consumidores consultan varios canales para conocer y comparar marcas. La consulta, la confianza y la influencia en la decisión son dimensiones diferentes.</a:t>
            </a:r>
          </a:p>
        </p:txBody>
      </p:sp>
      <p:cxnSp>
        <p:nvCxnSpPr>
          <p:cNvPr id="105" name="Connector 6"/>
          <p:cNvCxnSpPr/>
          <p:nvPr/>
        </p:nvCxnSpPr>
        <p:spPr>
          <a:xfrm>
            <a:off x="585216" y="1490472"/>
            <a:ext cx="11027664" cy="0"/>
          </a:xfrm>
          <a:prstGeom prst="line">
            <a:avLst/>
          </a:prstGeom>
          <a:ln w="11430">
            <a:solidFill>
              <a:srgbClr val="D8DEE1"/>
            </a:solidFill>
          </a:ln>
        </p:spPr>
        <p:style>
          <a:lnRef idx="2">
            <a:schemeClr val="accent1"/>
          </a:lnRef>
          <a:fillRef idx="0">
            <a:schemeClr val="accent1"/>
          </a:fillRef>
          <a:effectRef idx="1">
            <a:schemeClr val="accent1"/>
          </a:effectRef>
          <a:fontRef idx="minor">
            <a:schemeClr val="tx1"/>
          </a:fontRef>
        </p:style>
      </p:cxnSp>
      <p:sp>
        <p:nvSpPr>
          <p:cNvPr id="106" name="Título necesidades"/>
          <p:cNvSpPr txBox="1"/>
          <p:nvPr/>
        </p:nvSpPr>
        <p:spPr>
          <a:xfrm>
            <a:off x="594360" y="1531620"/>
            <a:ext cx="9784080" cy="173736"/>
          </a:xfrm>
          <a:prstGeom prst="rect">
            <a:avLst/>
          </a:prstGeom>
          <a:noFill/>
        </p:spPr>
        <p:txBody>
          <a:bodyPr wrap="square" lIns="0" tIns="0" rIns="0" bIns="0" anchor="ctr">
            <a:spAutoFit/>
          </a:bodyPr>
          <a:lstStyle/>
          <a:p>
            <a:pPr algn="l"/>
            <a:r>
              <a:rPr sz="1000" b="1" i="0">
                <a:solidFill>
                  <a:srgbClr val="1D2931"/>
                </a:solidFill>
                <a:latin typeface="Aptos"/>
              </a:rPr>
              <a:t>NECESIDAD DE INFORMACIÓN Y COMPARACIÓN</a:t>
            </a:r>
          </a:p>
        </p:txBody>
      </p:sp>
      <p:sp>
        <p:nvSpPr>
          <p:cNvPr id="107" name="Dato 37,8"/>
          <p:cNvSpPr txBox="1"/>
          <p:nvPr/>
        </p:nvSpPr>
        <p:spPr>
          <a:xfrm>
            <a:off x="612648" y="1743760"/>
            <a:ext cx="1234440" cy="384048"/>
          </a:xfrm>
          <a:prstGeom prst="rect">
            <a:avLst/>
          </a:prstGeom>
          <a:noFill/>
        </p:spPr>
        <p:txBody>
          <a:bodyPr wrap="square" lIns="0" tIns="0" rIns="0" bIns="0" anchor="ctr">
            <a:spAutoFit/>
          </a:bodyPr>
          <a:lstStyle/>
          <a:p>
            <a:pPr algn="l"/>
            <a:r>
              <a:rPr sz="2700" b="1" i="0">
                <a:solidFill>
                  <a:srgbClr val="1D2931"/>
                </a:solidFill>
                <a:latin typeface="Aptos Display"/>
              </a:rPr>
              <a:t>37,8 %</a:t>
            </a:r>
          </a:p>
        </p:txBody>
      </p:sp>
      <p:sp>
        <p:nvSpPr>
          <p:cNvPr id="108" name="Etiqueta 37,8"/>
          <p:cNvSpPr txBox="1"/>
          <p:nvPr/>
        </p:nvSpPr>
        <p:spPr>
          <a:xfrm>
            <a:off x="1947672" y="1740103"/>
            <a:ext cx="3904487" cy="196596"/>
          </a:xfrm>
          <a:prstGeom prst="rect">
            <a:avLst/>
          </a:prstGeom>
          <a:noFill/>
        </p:spPr>
        <p:txBody>
          <a:bodyPr wrap="square" lIns="0" tIns="0" rIns="0" bIns="0" anchor="ctr">
            <a:spAutoFit/>
          </a:bodyPr>
          <a:lstStyle/>
          <a:p>
            <a:pPr algn="l"/>
            <a:r>
              <a:rPr sz="1130" b="1" i="0">
                <a:solidFill>
                  <a:srgbClr val="1D2931"/>
                </a:solidFill>
                <a:latin typeface="Aptos"/>
              </a:rPr>
              <a:t>Quiere comparar marcas y modelos</a:t>
            </a:r>
          </a:p>
        </p:txBody>
      </p:sp>
      <p:sp>
        <p:nvSpPr>
          <p:cNvPr id="109" name="Base pregunta 37,8"/>
          <p:cNvSpPr txBox="1"/>
          <p:nvPr/>
        </p:nvSpPr>
        <p:spPr>
          <a:xfrm>
            <a:off x="1947672" y="1956816"/>
            <a:ext cx="3904487" cy="228600"/>
          </a:xfrm>
          <a:prstGeom prst="rect">
            <a:avLst/>
          </a:prstGeom>
          <a:noFill/>
        </p:spPr>
        <p:txBody>
          <a:bodyPr wrap="square" lIns="0" tIns="0" rIns="0" bIns="0" anchor="ctr">
            <a:spAutoFit/>
          </a:bodyPr>
          <a:lstStyle/>
          <a:p>
            <a:pPr algn="l"/>
            <a:r>
              <a:rPr sz="930" b="0" i="0">
                <a:solidFill>
                  <a:srgbClr val="64707C"/>
                </a:solidFill>
                <a:latin typeface="Aptos"/>
              </a:rPr>
              <a:t>Tenía claro el tipo de coche, pero quería comparar marcas y/o modelos.</a:t>
            </a:r>
          </a:p>
        </p:txBody>
      </p:sp>
      <p:cxnSp>
        <p:nvCxnSpPr>
          <p:cNvPr id="110" name="Connector 11"/>
          <p:cNvCxnSpPr/>
          <p:nvPr/>
        </p:nvCxnSpPr>
        <p:spPr>
          <a:xfrm>
            <a:off x="6080760" y="1741932"/>
            <a:ext cx="0" cy="425196"/>
          </a:xfrm>
          <a:prstGeom prst="line">
            <a:avLst/>
          </a:prstGeom>
          <a:ln w="12700">
            <a:solidFill>
              <a:srgbClr val="D8DEE1"/>
            </a:solidFill>
          </a:ln>
        </p:spPr>
        <p:style>
          <a:lnRef idx="2">
            <a:schemeClr val="accent1"/>
          </a:lnRef>
          <a:fillRef idx="0">
            <a:schemeClr val="accent1"/>
          </a:fillRef>
          <a:effectRef idx="1">
            <a:schemeClr val="accent1"/>
          </a:effectRef>
          <a:fontRef idx="minor">
            <a:schemeClr val="tx1"/>
          </a:fontRef>
        </p:style>
      </p:cxnSp>
      <p:sp>
        <p:nvSpPr>
          <p:cNvPr id="111" name="Dato 39,8"/>
          <p:cNvSpPr txBox="1"/>
          <p:nvPr/>
        </p:nvSpPr>
        <p:spPr>
          <a:xfrm>
            <a:off x="6263640" y="1743760"/>
            <a:ext cx="1225296" cy="384048"/>
          </a:xfrm>
          <a:prstGeom prst="rect">
            <a:avLst/>
          </a:prstGeom>
          <a:noFill/>
        </p:spPr>
        <p:txBody>
          <a:bodyPr wrap="square" lIns="0" tIns="0" rIns="0" bIns="0" anchor="ctr">
            <a:spAutoFit/>
          </a:bodyPr>
          <a:lstStyle/>
          <a:p>
            <a:pPr algn="l"/>
            <a:r>
              <a:rPr sz="2700" b="1" i="0">
                <a:solidFill>
                  <a:srgbClr val="1D2931"/>
                </a:solidFill>
                <a:latin typeface="Aptos Display"/>
              </a:rPr>
              <a:t>39,8 %</a:t>
            </a:r>
          </a:p>
        </p:txBody>
      </p:sp>
      <p:sp>
        <p:nvSpPr>
          <p:cNvPr id="112" name="Etiqueta 39,8"/>
          <p:cNvSpPr txBox="1"/>
          <p:nvPr/>
        </p:nvSpPr>
        <p:spPr>
          <a:xfrm>
            <a:off x="7598664" y="1728216"/>
            <a:ext cx="3886200" cy="315468"/>
          </a:xfrm>
          <a:prstGeom prst="rect">
            <a:avLst/>
          </a:prstGeom>
          <a:noFill/>
        </p:spPr>
        <p:txBody>
          <a:bodyPr wrap="square" lIns="0" tIns="0" rIns="0" bIns="0" anchor="ctr">
            <a:spAutoFit/>
          </a:bodyPr>
          <a:lstStyle/>
          <a:p>
            <a:pPr algn="l">
              <a:lnSpc>
                <a:spcPts val="1370"/>
              </a:lnSpc>
            </a:pPr>
            <a:r>
              <a:rPr sz="1065" b="1" i="0">
                <a:solidFill>
                  <a:srgbClr val="1D2931"/>
                </a:solidFill>
                <a:latin typeface="Aptos"/>
              </a:rPr>
              <a:t>Necesita más información o referencias</a:t>
            </a:r>
            <a:br>
              <a:rPr sz="1065" b="1" i="0">
                <a:solidFill>
                  <a:srgbClr val="1D2931"/>
                </a:solidFill>
                <a:latin typeface="Aptos"/>
              </a:rPr>
            </a:br>
            <a:r>
              <a:rPr sz="1065" b="1" i="0">
                <a:solidFill>
                  <a:srgbClr val="1D2931"/>
                </a:solidFill>
                <a:latin typeface="Aptos"/>
              </a:rPr>
              <a:t>sobre marcas chinas</a:t>
            </a:r>
          </a:p>
        </p:txBody>
      </p:sp>
      <p:sp>
        <p:nvSpPr>
          <p:cNvPr id="113" name="Base pregunta 39,8"/>
          <p:cNvSpPr txBox="1"/>
          <p:nvPr/>
        </p:nvSpPr>
        <p:spPr>
          <a:xfrm>
            <a:off x="7598664" y="2061972"/>
            <a:ext cx="3895344" cy="150876"/>
          </a:xfrm>
          <a:prstGeom prst="rect">
            <a:avLst/>
          </a:prstGeom>
          <a:noFill/>
        </p:spPr>
        <p:txBody>
          <a:bodyPr wrap="square" lIns="0" tIns="0" rIns="0" bIns="0" anchor="ctr">
            <a:spAutoFit/>
          </a:bodyPr>
          <a:lstStyle/>
          <a:p>
            <a:pPr algn="l"/>
            <a:r>
              <a:rPr sz="915" b="0" i="0">
                <a:solidFill>
                  <a:srgbClr val="64707C"/>
                </a:solidFill>
                <a:latin typeface="Aptos"/>
              </a:rPr>
              <a:t>No tiene claro si compraría un coche de marca china.</a:t>
            </a:r>
          </a:p>
        </p:txBody>
      </p:sp>
      <p:sp>
        <p:nvSpPr>
          <p:cNvPr id="114" name="Fuente necesidades"/>
          <p:cNvSpPr txBox="1"/>
          <p:nvPr/>
        </p:nvSpPr>
        <p:spPr>
          <a:xfrm>
            <a:off x="603504" y="2243937"/>
            <a:ext cx="10515600" cy="146304"/>
          </a:xfrm>
          <a:prstGeom prst="rect">
            <a:avLst/>
          </a:prstGeom>
          <a:noFill/>
        </p:spPr>
        <p:txBody>
          <a:bodyPr wrap="square" lIns="0" tIns="0" rIns="0" bIns="0" anchor="ctr">
            <a:spAutoFit/>
          </a:bodyPr>
          <a:lstStyle/>
          <a:p>
            <a:pPr algn="l"/>
            <a:r>
              <a:rPr sz="805" b="0" i="0">
                <a:solidFill>
                  <a:srgbClr val="64707C"/>
                </a:solidFill>
                <a:latin typeface="Aptos"/>
              </a:rPr>
              <a:t>Faconauto–Sigma Dos, 2025 · preguntas distintas (pp. 10 y 38) · muestra total n=5.000 · porcentajes no acumulables</a:t>
            </a:r>
          </a:p>
        </p:txBody>
      </p:sp>
      <p:cxnSp>
        <p:nvCxnSpPr>
          <p:cNvPr id="115" name="Connector 16"/>
          <p:cNvCxnSpPr/>
          <p:nvPr/>
        </p:nvCxnSpPr>
        <p:spPr>
          <a:xfrm>
            <a:off x="594360" y="2438704"/>
            <a:ext cx="11000232" cy="0"/>
          </a:xfrm>
          <a:prstGeom prst="line">
            <a:avLst/>
          </a:prstGeom>
          <a:ln w="11430">
            <a:solidFill>
              <a:srgbClr val="D8DEE1"/>
            </a:solidFill>
          </a:ln>
        </p:spPr>
        <p:style>
          <a:lnRef idx="2">
            <a:schemeClr val="accent1"/>
          </a:lnRef>
          <a:fillRef idx="0">
            <a:schemeClr val="accent1"/>
          </a:fillRef>
          <a:effectRef idx="1">
            <a:schemeClr val="accent1"/>
          </a:effectRef>
          <a:fontRef idx="minor">
            <a:schemeClr val="tx1"/>
          </a:fontRef>
        </p:style>
      </p:cxnSp>
      <p:cxnSp>
        <p:nvCxnSpPr>
          <p:cNvPr id="116" name="Connector 17"/>
          <p:cNvCxnSpPr/>
          <p:nvPr/>
        </p:nvCxnSpPr>
        <p:spPr>
          <a:xfrm>
            <a:off x="6940296" y="2546604"/>
            <a:ext cx="0" cy="2857500"/>
          </a:xfrm>
          <a:prstGeom prst="line">
            <a:avLst/>
          </a:prstGeom>
          <a:ln w="12700">
            <a:solidFill>
              <a:srgbClr val="D8DEE1"/>
            </a:solidFill>
          </a:ln>
        </p:spPr>
        <p:style>
          <a:lnRef idx="2">
            <a:schemeClr val="accent1"/>
          </a:lnRef>
          <a:fillRef idx="0">
            <a:schemeClr val="accent1"/>
          </a:fillRef>
          <a:effectRef idx="1">
            <a:schemeClr val="accent1"/>
          </a:effectRef>
          <a:fontRef idx="minor">
            <a:schemeClr val="tx1"/>
          </a:fontRef>
        </p:style>
      </p:cxnSp>
      <p:sp>
        <p:nvSpPr>
          <p:cNvPr id="117" name="Cabecera canales"/>
          <p:cNvSpPr txBox="1"/>
          <p:nvPr/>
        </p:nvSpPr>
        <p:spPr>
          <a:xfrm>
            <a:off x="612648" y="2531059"/>
            <a:ext cx="6153912" cy="213055"/>
          </a:xfrm>
          <a:prstGeom prst="rect">
            <a:avLst/>
          </a:prstGeom>
          <a:noFill/>
        </p:spPr>
        <p:txBody>
          <a:bodyPr wrap="square" lIns="0" tIns="0" rIns="0" bIns="0" anchor="ctr">
            <a:spAutoFit/>
          </a:bodyPr>
          <a:lstStyle/>
          <a:p>
            <a:pPr algn="l"/>
            <a:r>
              <a:rPr sz="1115" b="1" i="0">
                <a:solidFill>
                  <a:srgbClr val="1D2931"/>
                </a:solidFill>
                <a:latin typeface="Aptos"/>
              </a:rPr>
              <a:t>¿DÓNDE BUSCAN INFORMACIÓN?</a:t>
            </a:r>
          </a:p>
        </p:txBody>
      </p:sp>
      <p:sp>
        <p:nvSpPr>
          <p:cNvPr id="118" name="Título gráfico"/>
          <p:cNvSpPr txBox="1"/>
          <p:nvPr/>
        </p:nvSpPr>
        <p:spPr>
          <a:xfrm>
            <a:off x="612648" y="2770632"/>
            <a:ext cx="6126480" cy="201168"/>
          </a:xfrm>
          <a:prstGeom prst="rect">
            <a:avLst/>
          </a:prstGeom>
          <a:noFill/>
        </p:spPr>
        <p:txBody>
          <a:bodyPr wrap="square" lIns="0" tIns="0" rIns="0" bIns="0" anchor="ctr">
            <a:spAutoFit/>
          </a:bodyPr>
          <a:lstStyle/>
          <a:p>
            <a:pPr algn="l"/>
            <a:r>
              <a:rPr sz="1040" b="1" i="0">
                <a:solidFill>
                  <a:srgbClr val="1D2931"/>
                </a:solidFill>
                <a:latin typeface="Aptos"/>
              </a:rPr>
              <a:t>Canales consultados para informarse</a:t>
            </a:r>
          </a:p>
        </p:txBody>
      </p:sp>
      <p:sp>
        <p:nvSpPr>
          <p:cNvPr id="119" name="Canal 1"/>
          <p:cNvSpPr txBox="1"/>
          <p:nvPr/>
        </p:nvSpPr>
        <p:spPr>
          <a:xfrm>
            <a:off x="612648" y="3026664"/>
            <a:ext cx="2482596" cy="215798"/>
          </a:xfrm>
          <a:prstGeom prst="rect">
            <a:avLst/>
          </a:prstGeom>
          <a:noFill/>
        </p:spPr>
        <p:txBody>
          <a:bodyPr wrap="square" lIns="0" tIns="0" rIns="0" bIns="0" anchor="ctr">
            <a:spAutoFit/>
          </a:bodyPr>
          <a:lstStyle/>
          <a:p>
            <a:pPr algn="l"/>
            <a:r>
              <a:rPr sz="925" b="1" i="0">
                <a:solidFill>
                  <a:srgbClr val="1D2931"/>
                </a:solidFill>
                <a:latin typeface="Aptos"/>
              </a:rPr>
              <a:t>Webs de las propias marcas</a:t>
            </a:r>
          </a:p>
        </p:txBody>
      </p:sp>
      <p:sp>
        <p:nvSpPr>
          <p:cNvPr id="120" name="Rectangle 21"/>
          <p:cNvSpPr/>
          <p:nvPr/>
        </p:nvSpPr>
        <p:spPr>
          <a:xfrm>
            <a:off x="3172968" y="3090672"/>
            <a:ext cx="2624328" cy="109728"/>
          </a:xfrm>
          <a:prstGeom prst="rect">
            <a:avLst/>
          </a:prstGeom>
          <a:solidFill>
            <a:srgbClr val="EC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1" name="Rectangle 22"/>
          <p:cNvSpPr/>
          <p:nvPr/>
        </p:nvSpPr>
        <p:spPr>
          <a:xfrm>
            <a:off x="3172968" y="3090672"/>
            <a:ext cx="2361895" cy="109728"/>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 name="Valor canal 1"/>
          <p:cNvSpPr txBox="1"/>
          <p:nvPr/>
        </p:nvSpPr>
        <p:spPr>
          <a:xfrm>
            <a:off x="5875020" y="3023006"/>
            <a:ext cx="667512" cy="219456"/>
          </a:xfrm>
          <a:prstGeom prst="rect">
            <a:avLst/>
          </a:prstGeom>
          <a:noFill/>
        </p:spPr>
        <p:txBody>
          <a:bodyPr wrap="square" lIns="0" tIns="0" rIns="0" bIns="0" anchor="ctr">
            <a:spAutoFit/>
          </a:bodyPr>
          <a:lstStyle/>
          <a:p>
            <a:pPr algn="l"/>
            <a:r>
              <a:rPr sz="1015" b="1" i="0">
                <a:solidFill>
                  <a:srgbClr val="FF6900"/>
                </a:solidFill>
                <a:latin typeface="Aptos"/>
              </a:rPr>
              <a:t>54 %</a:t>
            </a:r>
          </a:p>
        </p:txBody>
      </p:sp>
      <p:sp>
        <p:nvSpPr>
          <p:cNvPr id="123" name="Canal 2"/>
          <p:cNvSpPr txBox="1"/>
          <p:nvPr/>
        </p:nvSpPr>
        <p:spPr>
          <a:xfrm>
            <a:off x="612648" y="3286353"/>
            <a:ext cx="2482596" cy="215798"/>
          </a:xfrm>
          <a:prstGeom prst="rect">
            <a:avLst/>
          </a:prstGeom>
          <a:noFill/>
        </p:spPr>
        <p:txBody>
          <a:bodyPr wrap="square" lIns="0" tIns="0" rIns="0" bIns="0" anchor="ctr">
            <a:spAutoFit/>
          </a:bodyPr>
          <a:lstStyle/>
          <a:p>
            <a:pPr algn="l"/>
            <a:r>
              <a:rPr sz="925" b="0" i="0">
                <a:solidFill>
                  <a:srgbClr val="1D2931"/>
                </a:solidFill>
                <a:latin typeface="Aptos"/>
              </a:rPr>
              <a:t>Webs de motor/coches</a:t>
            </a:r>
          </a:p>
        </p:txBody>
      </p:sp>
      <p:sp>
        <p:nvSpPr>
          <p:cNvPr id="124" name="Rectangle 25"/>
          <p:cNvSpPr/>
          <p:nvPr/>
        </p:nvSpPr>
        <p:spPr>
          <a:xfrm>
            <a:off x="3172968" y="3350361"/>
            <a:ext cx="2624328" cy="109728"/>
          </a:xfrm>
          <a:prstGeom prst="rect">
            <a:avLst/>
          </a:prstGeom>
          <a:solidFill>
            <a:srgbClr val="EC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5" name="Rectangle 26"/>
          <p:cNvSpPr/>
          <p:nvPr/>
        </p:nvSpPr>
        <p:spPr>
          <a:xfrm>
            <a:off x="3172968" y="3350361"/>
            <a:ext cx="2011984" cy="109728"/>
          </a:xfrm>
          <a:prstGeom prst="rect">
            <a:avLst/>
          </a:prstGeom>
          <a:solidFill>
            <a:srgbClr val="8C9B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6" name="Valor canal 2"/>
          <p:cNvSpPr txBox="1"/>
          <p:nvPr/>
        </p:nvSpPr>
        <p:spPr>
          <a:xfrm>
            <a:off x="5875020" y="3282696"/>
            <a:ext cx="667512" cy="219456"/>
          </a:xfrm>
          <a:prstGeom prst="rect">
            <a:avLst/>
          </a:prstGeom>
          <a:noFill/>
        </p:spPr>
        <p:txBody>
          <a:bodyPr wrap="square" lIns="0" tIns="0" rIns="0" bIns="0" anchor="ctr">
            <a:spAutoFit/>
          </a:bodyPr>
          <a:lstStyle/>
          <a:p>
            <a:pPr algn="l"/>
            <a:r>
              <a:rPr sz="1015" b="1" i="0">
                <a:solidFill>
                  <a:srgbClr val="1D2931"/>
                </a:solidFill>
                <a:latin typeface="Aptos"/>
              </a:rPr>
              <a:t>46 %</a:t>
            </a:r>
          </a:p>
        </p:txBody>
      </p:sp>
      <p:sp>
        <p:nvSpPr>
          <p:cNvPr id="127" name="Canal 3"/>
          <p:cNvSpPr txBox="1"/>
          <p:nvPr/>
        </p:nvSpPr>
        <p:spPr>
          <a:xfrm>
            <a:off x="612648" y="3546043"/>
            <a:ext cx="2482596" cy="215798"/>
          </a:xfrm>
          <a:prstGeom prst="rect">
            <a:avLst/>
          </a:prstGeom>
          <a:noFill/>
        </p:spPr>
        <p:txBody>
          <a:bodyPr wrap="square" lIns="0" tIns="0" rIns="0" bIns="0" anchor="ctr">
            <a:spAutoFit/>
          </a:bodyPr>
          <a:lstStyle/>
          <a:p>
            <a:pPr algn="l"/>
            <a:r>
              <a:rPr sz="925" b="0" i="0">
                <a:solidFill>
                  <a:srgbClr val="1D2931"/>
                </a:solidFill>
                <a:latin typeface="Aptos"/>
              </a:rPr>
              <a:t>Webs de concesionarios</a:t>
            </a:r>
          </a:p>
        </p:txBody>
      </p:sp>
      <p:sp>
        <p:nvSpPr>
          <p:cNvPr id="128" name="Rectangle 29"/>
          <p:cNvSpPr/>
          <p:nvPr/>
        </p:nvSpPr>
        <p:spPr>
          <a:xfrm>
            <a:off x="3172968" y="3610051"/>
            <a:ext cx="2624328" cy="109728"/>
          </a:xfrm>
          <a:prstGeom prst="rect">
            <a:avLst/>
          </a:prstGeom>
          <a:solidFill>
            <a:srgbClr val="EC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9" name="Rectangle 30"/>
          <p:cNvSpPr/>
          <p:nvPr/>
        </p:nvSpPr>
        <p:spPr>
          <a:xfrm>
            <a:off x="3172968" y="3610051"/>
            <a:ext cx="1837029" cy="109728"/>
          </a:xfrm>
          <a:prstGeom prst="rect">
            <a:avLst/>
          </a:prstGeom>
          <a:solidFill>
            <a:srgbClr val="8C9B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0" name="Valor canal 3"/>
          <p:cNvSpPr txBox="1"/>
          <p:nvPr/>
        </p:nvSpPr>
        <p:spPr>
          <a:xfrm>
            <a:off x="5875020" y="3542385"/>
            <a:ext cx="667512" cy="219456"/>
          </a:xfrm>
          <a:prstGeom prst="rect">
            <a:avLst/>
          </a:prstGeom>
          <a:noFill/>
        </p:spPr>
        <p:txBody>
          <a:bodyPr wrap="square" lIns="0" tIns="0" rIns="0" bIns="0" anchor="ctr">
            <a:spAutoFit/>
          </a:bodyPr>
          <a:lstStyle/>
          <a:p>
            <a:pPr algn="l"/>
            <a:r>
              <a:rPr sz="1015" b="1" i="0">
                <a:solidFill>
                  <a:srgbClr val="1D2931"/>
                </a:solidFill>
                <a:latin typeface="Aptos"/>
              </a:rPr>
              <a:t>42 %</a:t>
            </a:r>
          </a:p>
        </p:txBody>
      </p:sp>
      <p:sp>
        <p:nvSpPr>
          <p:cNvPr id="131" name="Canal 4"/>
          <p:cNvSpPr txBox="1"/>
          <p:nvPr/>
        </p:nvSpPr>
        <p:spPr>
          <a:xfrm>
            <a:off x="612648" y="3805732"/>
            <a:ext cx="2482596" cy="215798"/>
          </a:xfrm>
          <a:prstGeom prst="rect">
            <a:avLst/>
          </a:prstGeom>
          <a:noFill/>
        </p:spPr>
        <p:txBody>
          <a:bodyPr wrap="square" lIns="0" tIns="0" rIns="0" bIns="0" anchor="ctr">
            <a:spAutoFit/>
          </a:bodyPr>
          <a:lstStyle/>
          <a:p>
            <a:pPr algn="l"/>
            <a:r>
              <a:rPr sz="925" b="0" i="0">
                <a:solidFill>
                  <a:srgbClr val="1D2931"/>
                </a:solidFill>
                <a:latin typeface="Aptos"/>
              </a:rPr>
              <a:t>Buscadores generales</a:t>
            </a:r>
          </a:p>
        </p:txBody>
      </p:sp>
      <p:sp>
        <p:nvSpPr>
          <p:cNvPr id="132" name="Rectangle 33"/>
          <p:cNvSpPr/>
          <p:nvPr/>
        </p:nvSpPr>
        <p:spPr>
          <a:xfrm>
            <a:off x="3172968" y="3869740"/>
            <a:ext cx="2624328" cy="109728"/>
          </a:xfrm>
          <a:prstGeom prst="rect">
            <a:avLst/>
          </a:prstGeom>
          <a:solidFill>
            <a:srgbClr val="EC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3" name="Rectangle 34"/>
          <p:cNvSpPr/>
          <p:nvPr/>
        </p:nvSpPr>
        <p:spPr>
          <a:xfrm>
            <a:off x="3172968" y="3869740"/>
            <a:ext cx="1749552" cy="109728"/>
          </a:xfrm>
          <a:prstGeom prst="rect">
            <a:avLst/>
          </a:prstGeom>
          <a:solidFill>
            <a:srgbClr val="8C9B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4" name="Valor canal 4"/>
          <p:cNvSpPr txBox="1"/>
          <p:nvPr/>
        </p:nvSpPr>
        <p:spPr>
          <a:xfrm>
            <a:off x="5875020" y="3802075"/>
            <a:ext cx="667512" cy="219456"/>
          </a:xfrm>
          <a:prstGeom prst="rect">
            <a:avLst/>
          </a:prstGeom>
          <a:noFill/>
        </p:spPr>
        <p:txBody>
          <a:bodyPr wrap="square" lIns="0" tIns="0" rIns="0" bIns="0" anchor="ctr">
            <a:spAutoFit/>
          </a:bodyPr>
          <a:lstStyle/>
          <a:p>
            <a:pPr algn="l"/>
            <a:r>
              <a:rPr sz="1015" b="1" i="0">
                <a:solidFill>
                  <a:srgbClr val="1D2931"/>
                </a:solidFill>
                <a:latin typeface="Aptos"/>
              </a:rPr>
              <a:t>40 %</a:t>
            </a:r>
          </a:p>
        </p:txBody>
      </p:sp>
      <p:sp>
        <p:nvSpPr>
          <p:cNvPr id="135" name="Canal 5"/>
          <p:cNvSpPr txBox="1"/>
          <p:nvPr/>
        </p:nvSpPr>
        <p:spPr>
          <a:xfrm>
            <a:off x="612648" y="4065422"/>
            <a:ext cx="2482596" cy="215798"/>
          </a:xfrm>
          <a:prstGeom prst="rect">
            <a:avLst/>
          </a:prstGeom>
          <a:noFill/>
        </p:spPr>
        <p:txBody>
          <a:bodyPr wrap="square" lIns="0" tIns="0" rIns="0" bIns="0" anchor="ctr">
            <a:spAutoFit/>
          </a:bodyPr>
          <a:lstStyle/>
          <a:p>
            <a:pPr algn="l"/>
            <a:r>
              <a:rPr sz="925" b="0" i="0">
                <a:solidFill>
                  <a:srgbClr val="1D2931"/>
                </a:solidFill>
                <a:latin typeface="Aptos"/>
              </a:rPr>
              <a:t>Webs comparativas y de opiniones</a:t>
            </a:r>
          </a:p>
        </p:txBody>
      </p:sp>
      <p:sp>
        <p:nvSpPr>
          <p:cNvPr id="136" name="Rectangle 37"/>
          <p:cNvSpPr/>
          <p:nvPr/>
        </p:nvSpPr>
        <p:spPr>
          <a:xfrm>
            <a:off x="3172968" y="4129430"/>
            <a:ext cx="2624328" cy="109728"/>
          </a:xfrm>
          <a:prstGeom prst="rect">
            <a:avLst/>
          </a:prstGeom>
          <a:solidFill>
            <a:srgbClr val="EC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7" name="Rectangle 38"/>
          <p:cNvSpPr/>
          <p:nvPr/>
        </p:nvSpPr>
        <p:spPr>
          <a:xfrm>
            <a:off x="3172968" y="4129430"/>
            <a:ext cx="1662074" cy="109728"/>
          </a:xfrm>
          <a:prstGeom prst="rect">
            <a:avLst/>
          </a:prstGeom>
          <a:solidFill>
            <a:srgbClr val="8C9B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8" name="Valor canal 5"/>
          <p:cNvSpPr txBox="1"/>
          <p:nvPr/>
        </p:nvSpPr>
        <p:spPr>
          <a:xfrm>
            <a:off x="5875020" y="4061764"/>
            <a:ext cx="667512" cy="219456"/>
          </a:xfrm>
          <a:prstGeom prst="rect">
            <a:avLst/>
          </a:prstGeom>
          <a:noFill/>
        </p:spPr>
        <p:txBody>
          <a:bodyPr wrap="square" lIns="0" tIns="0" rIns="0" bIns="0" anchor="ctr">
            <a:spAutoFit/>
          </a:bodyPr>
          <a:lstStyle/>
          <a:p>
            <a:pPr algn="l"/>
            <a:r>
              <a:rPr sz="1015" b="1" i="0">
                <a:solidFill>
                  <a:srgbClr val="1D2931"/>
                </a:solidFill>
                <a:latin typeface="Aptos"/>
              </a:rPr>
              <a:t>38 %</a:t>
            </a:r>
          </a:p>
        </p:txBody>
      </p:sp>
      <p:cxnSp>
        <p:nvCxnSpPr>
          <p:cNvPr id="139" name="Connector 40"/>
          <p:cNvCxnSpPr/>
          <p:nvPr/>
        </p:nvCxnSpPr>
        <p:spPr>
          <a:xfrm>
            <a:off x="3172968" y="3035808"/>
            <a:ext cx="0" cy="1238097"/>
          </a:xfrm>
          <a:prstGeom prst="line">
            <a:avLst/>
          </a:prstGeom>
          <a:ln w="6985">
            <a:solidFill>
              <a:srgbClr val="D8DEE1"/>
            </a:solidFill>
          </a:ln>
        </p:spPr>
        <p:style>
          <a:lnRef idx="2">
            <a:schemeClr val="accent1"/>
          </a:lnRef>
          <a:fillRef idx="0">
            <a:schemeClr val="accent1"/>
          </a:fillRef>
          <a:effectRef idx="1">
            <a:schemeClr val="accent1"/>
          </a:effectRef>
          <a:fontRef idx="minor">
            <a:schemeClr val="tx1"/>
          </a:fontRef>
        </p:style>
      </p:cxnSp>
      <p:cxnSp>
        <p:nvCxnSpPr>
          <p:cNvPr id="140" name="Connector 41"/>
          <p:cNvCxnSpPr/>
          <p:nvPr/>
        </p:nvCxnSpPr>
        <p:spPr>
          <a:xfrm>
            <a:off x="5797296" y="3035808"/>
            <a:ext cx="0" cy="1238097"/>
          </a:xfrm>
          <a:prstGeom prst="line">
            <a:avLst/>
          </a:prstGeom>
          <a:ln w="6985">
            <a:solidFill>
              <a:srgbClr val="D8DEE1"/>
            </a:solidFill>
          </a:ln>
        </p:spPr>
        <p:style>
          <a:lnRef idx="2">
            <a:schemeClr val="accent1"/>
          </a:lnRef>
          <a:fillRef idx="0">
            <a:schemeClr val="accent1"/>
          </a:fillRef>
          <a:effectRef idx="1">
            <a:schemeClr val="accent1"/>
          </a:effectRef>
          <a:fontRef idx="minor">
            <a:schemeClr val="tx1"/>
          </a:fontRef>
        </p:style>
      </p:cxnSp>
      <p:sp>
        <p:nvSpPr>
          <p:cNvPr id="141" name="TextBox 42"/>
          <p:cNvSpPr txBox="1"/>
          <p:nvPr/>
        </p:nvSpPr>
        <p:spPr>
          <a:xfrm>
            <a:off x="3172968" y="4367174"/>
            <a:ext cx="393192" cy="137160"/>
          </a:xfrm>
          <a:prstGeom prst="rect">
            <a:avLst/>
          </a:prstGeom>
          <a:noFill/>
        </p:spPr>
        <p:txBody>
          <a:bodyPr wrap="square" lIns="0" tIns="0" rIns="0" bIns="0" anchor="ctr">
            <a:spAutoFit/>
          </a:bodyPr>
          <a:lstStyle/>
          <a:p>
            <a:pPr algn="l"/>
            <a:r>
              <a:rPr sz="820" b="0" i="0">
                <a:solidFill>
                  <a:srgbClr val="64707C"/>
                </a:solidFill>
                <a:latin typeface="Aptos"/>
              </a:rPr>
              <a:t>0</a:t>
            </a:r>
          </a:p>
        </p:txBody>
      </p:sp>
      <p:sp>
        <p:nvSpPr>
          <p:cNvPr id="142" name="TextBox 43"/>
          <p:cNvSpPr txBox="1"/>
          <p:nvPr/>
        </p:nvSpPr>
        <p:spPr>
          <a:xfrm>
            <a:off x="5358383" y="4367174"/>
            <a:ext cx="448056" cy="137160"/>
          </a:xfrm>
          <a:prstGeom prst="rect">
            <a:avLst/>
          </a:prstGeom>
          <a:noFill/>
        </p:spPr>
        <p:txBody>
          <a:bodyPr wrap="square" lIns="0" tIns="0" rIns="0" bIns="0" anchor="ctr">
            <a:spAutoFit/>
          </a:bodyPr>
          <a:lstStyle/>
          <a:p>
            <a:pPr algn="r"/>
            <a:r>
              <a:rPr sz="820" b="0" i="0">
                <a:solidFill>
                  <a:srgbClr val="64707C"/>
                </a:solidFill>
                <a:latin typeface="Aptos"/>
              </a:rPr>
              <a:t>60 %</a:t>
            </a:r>
          </a:p>
        </p:txBody>
      </p:sp>
      <p:sp>
        <p:nvSpPr>
          <p:cNvPr id="143" name="Fuente canales"/>
          <p:cNvSpPr txBox="1"/>
          <p:nvPr/>
        </p:nvSpPr>
        <p:spPr>
          <a:xfrm>
            <a:off x="612648" y="4513478"/>
            <a:ext cx="6163056" cy="155448"/>
          </a:xfrm>
          <a:prstGeom prst="rect">
            <a:avLst/>
          </a:prstGeom>
          <a:noFill/>
        </p:spPr>
        <p:txBody>
          <a:bodyPr wrap="square" lIns="0" tIns="0" rIns="0" bIns="0" anchor="ctr">
            <a:spAutoFit/>
          </a:bodyPr>
          <a:lstStyle/>
          <a:p>
            <a:pPr algn="l"/>
            <a:r>
              <a:rPr sz="815" b="0" i="1">
                <a:solidFill>
                  <a:srgbClr val="64707C"/>
                </a:solidFill>
                <a:latin typeface="Aptos"/>
              </a:rPr>
              <a:t>Cetelem, Motor 2026, Auto p. 34 · base: usuarios de Internet · respuesta múltiple.</a:t>
            </a:r>
          </a:p>
        </p:txBody>
      </p:sp>
      <p:cxnSp>
        <p:nvCxnSpPr>
          <p:cNvPr id="144" name="Connector 45"/>
          <p:cNvCxnSpPr/>
          <p:nvPr/>
        </p:nvCxnSpPr>
        <p:spPr>
          <a:xfrm>
            <a:off x="612648" y="4723790"/>
            <a:ext cx="6117336" cy="0"/>
          </a:xfrm>
          <a:prstGeom prst="line">
            <a:avLst/>
          </a:prstGeom>
          <a:ln w="11430">
            <a:solidFill>
              <a:srgbClr val="D8DEE1"/>
            </a:solidFill>
          </a:ln>
        </p:spPr>
        <p:style>
          <a:lnRef idx="2">
            <a:schemeClr val="accent1"/>
          </a:lnRef>
          <a:fillRef idx="0">
            <a:schemeClr val="accent1"/>
          </a:fillRef>
          <a:effectRef idx="1">
            <a:schemeClr val="accent1"/>
          </a:effectRef>
          <a:fontRef idx="minor">
            <a:schemeClr val="tx1"/>
          </a:fontRef>
        </p:style>
      </p:cxnSp>
      <p:sp>
        <p:nvSpPr>
          <p:cNvPr id="145" name="Aviso uso influencia"/>
          <p:cNvSpPr txBox="1"/>
          <p:nvPr/>
        </p:nvSpPr>
        <p:spPr>
          <a:xfrm>
            <a:off x="612648" y="4764024"/>
            <a:ext cx="6080760" cy="188366"/>
          </a:xfrm>
          <a:prstGeom prst="rect">
            <a:avLst/>
          </a:prstGeom>
          <a:noFill/>
        </p:spPr>
        <p:txBody>
          <a:bodyPr wrap="square" lIns="0" tIns="0" rIns="0" bIns="0" anchor="ctr">
            <a:spAutoFit/>
          </a:bodyPr>
          <a:lstStyle/>
          <a:p>
            <a:pPr algn="l"/>
            <a:r>
              <a:rPr sz="1055" b="1" i="0">
                <a:solidFill>
                  <a:srgbClr val="FF6900"/>
                </a:solidFill>
                <a:latin typeface="Aptos"/>
              </a:rPr>
              <a:t>CANAL MÁS CONSULTADO ≠ FUENTE MÁS INFLUYENTE</a:t>
            </a:r>
          </a:p>
        </p:txBody>
      </p:sp>
      <p:sp>
        <p:nvSpPr>
          <p:cNvPr id="146" name="Comparación uso e influencia"/>
          <p:cNvSpPr txBox="1"/>
          <p:nvPr/>
        </p:nvSpPr>
        <p:spPr>
          <a:xfrm>
            <a:off x="612648" y="4988966"/>
            <a:ext cx="6117336" cy="304495"/>
          </a:xfrm>
          <a:prstGeom prst="rect">
            <a:avLst/>
          </a:prstGeom>
          <a:noFill/>
        </p:spPr>
        <p:txBody>
          <a:bodyPr wrap="square" lIns="0" tIns="0" rIns="0" bIns="0" anchor="t">
            <a:spAutoFit/>
          </a:bodyPr>
          <a:lstStyle/>
          <a:p>
            <a:pPr algn="l"/>
            <a:r>
              <a:rPr sz="920" b="0" i="0">
                <a:solidFill>
                  <a:srgbClr val="1D2931"/>
                </a:solidFill>
                <a:latin typeface="Aptos"/>
              </a:rPr>
              <a:t>Web de marca: 54 % de consulta; entre futuros compradores, 18,2 % la señala como una de las dos fuentes más influyentes, frente al 40,4 % del concesionario físico.</a:t>
            </a:r>
          </a:p>
        </p:txBody>
      </p:sp>
      <p:sp>
        <p:nvSpPr>
          <p:cNvPr id="147" name="Base contraste"/>
          <p:cNvSpPr txBox="1"/>
          <p:nvPr/>
        </p:nvSpPr>
        <p:spPr>
          <a:xfrm>
            <a:off x="612648" y="5311749"/>
            <a:ext cx="6108192" cy="122529"/>
          </a:xfrm>
          <a:prstGeom prst="rect">
            <a:avLst/>
          </a:prstGeom>
          <a:noFill/>
        </p:spPr>
        <p:txBody>
          <a:bodyPr wrap="square" lIns="0" tIns="0" rIns="0" bIns="0" anchor="ctr">
            <a:spAutoFit/>
          </a:bodyPr>
          <a:lstStyle/>
          <a:p>
            <a:pPr algn="l"/>
            <a:r>
              <a:rPr sz="785" b="0" i="0">
                <a:solidFill>
                  <a:srgbClr val="64707C"/>
                </a:solidFill>
                <a:latin typeface="Aptos"/>
              </a:rPr>
              <a:t>Consulta: Cetelem 2026, usuarios de Internet. Influencia: Faconauto–Sigma Dos 2025, n=839; máximo dos respuestas.</a:t>
            </a:r>
          </a:p>
        </p:txBody>
      </p:sp>
      <p:sp>
        <p:nvSpPr>
          <p:cNvPr id="148" name="Cabecera redes"/>
          <p:cNvSpPr txBox="1"/>
          <p:nvPr/>
        </p:nvSpPr>
        <p:spPr>
          <a:xfrm>
            <a:off x="7168896" y="2531059"/>
            <a:ext cx="4398264" cy="213055"/>
          </a:xfrm>
          <a:prstGeom prst="rect">
            <a:avLst/>
          </a:prstGeom>
          <a:noFill/>
        </p:spPr>
        <p:txBody>
          <a:bodyPr wrap="square" lIns="0" tIns="0" rIns="0" bIns="0" anchor="ctr">
            <a:spAutoFit/>
          </a:bodyPr>
          <a:lstStyle/>
          <a:p>
            <a:pPr algn="l"/>
            <a:r>
              <a:rPr sz="1085" b="1" i="0">
                <a:solidFill>
                  <a:srgbClr val="1D2931"/>
                </a:solidFill>
                <a:latin typeface="Aptos"/>
              </a:rPr>
              <a:t>REDES SOCIALES: INFLUENCIA Y CONFIANZA</a:t>
            </a:r>
          </a:p>
        </p:txBody>
      </p:sp>
      <p:sp>
        <p:nvSpPr>
          <p:cNvPr id="149" name="Impacto redes principal"/>
          <p:cNvSpPr txBox="1"/>
          <p:nvPr/>
        </p:nvSpPr>
        <p:spPr>
          <a:xfrm>
            <a:off x="7168896" y="2820924"/>
            <a:ext cx="4398264" cy="342900"/>
          </a:xfrm>
          <a:prstGeom prst="rect">
            <a:avLst/>
          </a:prstGeom>
          <a:noFill/>
        </p:spPr>
        <p:txBody>
          <a:bodyPr wrap="square" lIns="0" tIns="0" rIns="0" bIns="0" anchor="ctr">
            <a:spAutoFit/>
          </a:bodyPr>
          <a:lstStyle/>
          <a:p>
            <a:pPr algn="l"/>
            <a:r>
              <a:rPr sz="2260" b="1" i="0">
                <a:solidFill>
                  <a:srgbClr val="FF6900"/>
                </a:solidFill>
                <a:latin typeface="Aptos Display"/>
              </a:rPr>
              <a:t>CASI 1 DE CADA 2</a:t>
            </a:r>
          </a:p>
        </p:txBody>
      </p:sp>
      <p:sp>
        <p:nvSpPr>
          <p:cNvPr id="150" name="Desglose influencia"/>
          <p:cNvSpPr txBox="1"/>
          <p:nvPr/>
        </p:nvSpPr>
        <p:spPr>
          <a:xfrm>
            <a:off x="7168896" y="3208629"/>
            <a:ext cx="4398264" cy="203911"/>
          </a:xfrm>
          <a:prstGeom prst="rect">
            <a:avLst/>
          </a:prstGeom>
          <a:noFill/>
        </p:spPr>
        <p:txBody>
          <a:bodyPr wrap="square" lIns="0" tIns="0" rIns="0" bIns="0" anchor="ctr">
            <a:spAutoFit/>
          </a:bodyPr>
          <a:lstStyle/>
          <a:p>
            <a:pPr algn="l"/>
            <a:r>
              <a:rPr sz="1210" b="1" i="0">
                <a:solidFill>
                  <a:srgbClr val="1D2931"/>
                </a:solidFill>
                <a:latin typeface="Aptos"/>
              </a:rPr>
              <a:t>40% Bastante + 8% Mucho</a:t>
            </a:r>
          </a:p>
        </p:txBody>
      </p:sp>
      <p:sp>
        <p:nvSpPr>
          <p:cNvPr id="151" name="Base influencia redes"/>
          <p:cNvSpPr txBox="1"/>
          <p:nvPr/>
        </p:nvSpPr>
        <p:spPr>
          <a:xfrm>
            <a:off x="7168896" y="3461918"/>
            <a:ext cx="4398264" cy="342900"/>
          </a:xfrm>
          <a:prstGeom prst="rect">
            <a:avLst/>
          </a:prstGeom>
          <a:noFill/>
        </p:spPr>
        <p:txBody>
          <a:bodyPr wrap="square" lIns="0" tIns="0" rIns="0" bIns="0" anchor="t">
            <a:spAutoFit/>
          </a:bodyPr>
          <a:lstStyle/>
          <a:p>
            <a:pPr algn="l"/>
            <a:r>
              <a:rPr sz="975" b="0" i="0">
                <a:solidFill>
                  <a:srgbClr val="1D2931"/>
                </a:solidFill>
                <a:latin typeface="Aptos"/>
              </a:rPr>
              <a:t>Entre quienes se informaron mediante contenidos sobre coches o motos en redes sociales, influencia declarada en su decisión de compra.</a:t>
            </a:r>
          </a:p>
        </p:txBody>
      </p:sp>
      <p:sp>
        <p:nvSpPr>
          <p:cNvPr id="152" name="Fuente influencia redes"/>
          <p:cNvSpPr txBox="1"/>
          <p:nvPr/>
        </p:nvSpPr>
        <p:spPr>
          <a:xfrm>
            <a:off x="7168896" y="3859682"/>
            <a:ext cx="4398264" cy="146304"/>
          </a:xfrm>
          <a:prstGeom prst="rect">
            <a:avLst/>
          </a:prstGeom>
          <a:noFill/>
        </p:spPr>
        <p:txBody>
          <a:bodyPr wrap="square" lIns="0" tIns="0" rIns="0" bIns="0" anchor="ctr">
            <a:spAutoFit/>
          </a:bodyPr>
          <a:lstStyle/>
          <a:p>
            <a:pPr algn="l"/>
            <a:r>
              <a:rPr sz="810" b="0" i="0">
                <a:solidFill>
                  <a:srgbClr val="64707C"/>
                </a:solidFill>
                <a:latin typeface="Aptos"/>
              </a:rPr>
              <a:t>Cetelem, Motor 2026, Resumen p. 8 · pregunta de influencia declarada.</a:t>
            </a:r>
          </a:p>
        </p:txBody>
      </p:sp>
      <p:cxnSp>
        <p:nvCxnSpPr>
          <p:cNvPr id="153" name="Connector 54"/>
          <p:cNvCxnSpPr/>
          <p:nvPr/>
        </p:nvCxnSpPr>
        <p:spPr>
          <a:xfrm>
            <a:off x="7168896" y="4105656"/>
            <a:ext cx="4389120" cy="0"/>
          </a:xfrm>
          <a:prstGeom prst="line">
            <a:avLst/>
          </a:prstGeom>
          <a:ln w="11430">
            <a:solidFill>
              <a:srgbClr val="D8DEE1"/>
            </a:solidFill>
          </a:ln>
        </p:spPr>
        <p:style>
          <a:lnRef idx="2">
            <a:schemeClr val="accent1"/>
          </a:lnRef>
          <a:fillRef idx="0">
            <a:schemeClr val="accent1"/>
          </a:fillRef>
          <a:effectRef idx="1">
            <a:schemeClr val="accent1"/>
          </a:effectRef>
          <a:fontRef idx="minor">
            <a:schemeClr val="tx1"/>
          </a:fontRef>
        </p:style>
      </p:cxnSp>
      <p:sp>
        <p:nvSpPr>
          <p:cNvPr id="154" name="Cabecera confianza"/>
          <p:cNvSpPr txBox="1"/>
          <p:nvPr/>
        </p:nvSpPr>
        <p:spPr>
          <a:xfrm>
            <a:off x="7168896" y="4176064"/>
            <a:ext cx="4398264" cy="182880"/>
          </a:xfrm>
          <a:prstGeom prst="rect">
            <a:avLst/>
          </a:prstGeom>
          <a:noFill/>
        </p:spPr>
        <p:txBody>
          <a:bodyPr wrap="square" lIns="0" tIns="0" rIns="0" bIns="0" anchor="ctr">
            <a:spAutoFit/>
          </a:bodyPr>
          <a:lstStyle/>
          <a:p>
            <a:pPr algn="l"/>
            <a:r>
              <a:rPr sz="1020" b="1" i="0">
                <a:solidFill>
                  <a:srgbClr val="1D2931"/>
                </a:solidFill>
                <a:latin typeface="Aptos"/>
              </a:rPr>
              <a:t>CONFIANZA EN LOS CONTENIDOS</a:t>
            </a:r>
          </a:p>
        </p:txBody>
      </p:sp>
      <p:sp>
        <p:nvSpPr>
          <p:cNvPr id="155" name="Rectangle 56"/>
          <p:cNvSpPr/>
          <p:nvPr/>
        </p:nvSpPr>
        <p:spPr>
          <a:xfrm>
            <a:off x="7168896" y="4439412"/>
            <a:ext cx="2375062" cy="139903"/>
          </a:xfrm>
          <a:prstGeom prst="rect">
            <a:avLst/>
          </a:prstGeom>
          <a:solidFill>
            <a:srgbClr val="B2BC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6" name="Rectangle 57"/>
          <p:cNvSpPr/>
          <p:nvPr/>
        </p:nvSpPr>
        <p:spPr>
          <a:xfrm>
            <a:off x="9543958" y="4439412"/>
            <a:ext cx="1275496" cy="139903"/>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7" name="Rectangle 58"/>
          <p:cNvSpPr/>
          <p:nvPr/>
        </p:nvSpPr>
        <p:spPr>
          <a:xfrm>
            <a:off x="10819455" y="4439412"/>
            <a:ext cx="483809" cy="139903"/>
          </a:xfrm>
          <a:prstGeom prst="rect">
            <a:avLst/>
          </a:prstGeom>
          <a:solidFill>
            <a:srgbClr val="586A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8" name="Rectangle 59"/>
          <p:cNvSpPr/>
          <p:nvPr/>
        </p:nvSpPr>
        <p:spPr>
          <a:xfrm>
            <a:off x="11303264" y="4439412"/>
            <a:ext cx="263895" cy="139903"/>
          </a:xfrm>
          <a:prstGeom prst="rect">
            <a:avLst/>
          </a:prstGeom>
          <a:solidFill>
            <a:srgbClr val="DDE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9" name="Rectangle 60"/>
          <p:cNvSpPr/>
          <p:nvPr/>
        </p:nvSpPr>
        <p:spPr>
          <a:xfrm>
            <a:off x="7168896" y="4732020"/>
            <a:ext cx="64008" cy="64008"/>
          </a:xfrm>
          <a:prstGeom prst="rect">
            <a:avLst/>
          </a:prstGeom>
          <a:solidFill>
            <a:srgbClr val="B2BC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0" name="Leyenda confianza"/>
          <p:cNvSpPr txBox="1"/>
          <p:nvPr/>
        </p:nvSpPr>
        <p:spPr>
          <a:xfrm>
            <a:off x="7278624" y="4680813"/>
            <a:ext cx="2048256" cy="200253"/>
          </a:xfrm>
          <a:prstGeom prst="rect">
            <a:avLst/>
          </a:prstGeom>
          <a:noFill/>
        </p:spPr>
        <p:txBody>
          <a:bodyPr wrap="square" lIns="0" tIns="0" rIns="0" bIns="0" anchor="ctr">
            <a:spAutoFit/>
          </a:bodyPr>
          <a:lstStyle/>
          <a:p>
            <a:pPr algn="l"/>
            <a:r>
              <a:rPr sz="865" b="0" i="0">
                <a:solidFill>
                  <a:srgbClr val="64707C"/>
                </a:solidFill>
                <a:latin typeface="Aptos"/>
              </a:rPr>
              <a:t>54 % · Confianza similar a otras fuentes</a:t>
            </a:r>
          </a:p>
        </p:txBody>
      </p:sp>
      <p:sp>
        <p:nvSpPr>
          <p:cNvPr id="161" name="Rectangle 62"/>
          <p:cNvSpPr/>
          <p:nvPr/>
        </p:nvSpPr>
        <p:spPr>
          <a:xfrm>
            <a:off x="9436608" y="4732020"/>
            <a:ext cx="64008" cy="64008"/>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2" name="Leyenda confianza"/>
          <p:cNvSpPr txBox="1"/>
          <p:nvPr/>
        </p:nvSpPr>
        <p:spPr>
          <a:xfrm>
            <a:off x="9546336" y="4680813"/>
            <a:ext cx="2020824" cy="200253"/>
          </a:xfrm>
          <a:prstGeom prst="rect">
            <a:avLst/>
          </a:prstGeom>
          <a:noFill/>
        </p:spPr>
        <p:txBody>
          <a:bodyPr wrap="square" lIns="0" tIns="0" rIns="0" bIns="0" anchor="ctr">
            <a:spAutoFit/>
          </a:bodyPr>
          <a:lstStyle/>
          <a:p>
            <a:pPr algn="l"/>
            <a:r>
              <a:rPr sz="865" b="1" i="0">
                <a:solidFill>
                  <a:srgbClr val="FF6900"/>
                </a:solidFill>
                <a:latin typeface="Aptos"/>
              </a:rPr>
              <a:t>29 % · Menos confianza</a:t>
            </a:r>
          </a:p>
        </p:txBody>
      </p:sp>
      <p:sp>
        <p:nvSpPr>
          <p:cNvPr id="163" name="Rectangle 64"/>
          <p:cNvSpPr/>
          <p:nvPr/>
        </p:nvSpPr>
        <p:spPr>
          <a:xfrm>
            <a:off x="7168896" y="4956962"/>
            <a:ext cx="64008" cy="64008"/>
          </a:xfrm>
          <a:prstGeom prst="rect">
            <a:avLst/>
          </a:prstGeom>
          <a:solidFill>
            <a:srgbClr val="586A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4" name="Leyenda confianza"/>
          <p:cNvSpPr txBox="1"/>
          <p:nvPr/>
        </p:nvSpPr>
        <p:spPr>
          <a:xfrm>
            <a:off x="7278624" y="4905756"/>
            <a:ext cx="2048256" cy="200253"/>
          </a:xfrm>
          <a:prstGeom prst="rect">
            <a:avLst/>
          </a:prstGeom>
          <a:noFill/>
        </p:spPr>
        <p:txBody>
          <a:bodyPr wrap="square" lIns="0" tIns="0" rIns="0" bIns="0" anchor="ctr">
            <a:spAutoFit/>
          </a:bodyPr>
          <a:lstStyle/>
          <a:p>
            <a:pPr algn="l"/>
            <a:r>
              <a:rPr sz="865" b="0" i="0">
                <a:solidFill>
                  <a:srgbClr val="64707C"/>
                </a:solidFill>
                <a:latin typeface="Aptos"/>
              </a:rPr>
              <a:t>11 % · Más confianza</a:t>
            </a:r>
          </a:p>
        </p:txBody>
      </p:sp>
      <p:sp>
        <p:nvSpPr>
          <p:cNvPr id="165" name="Rectangle 66"/>
          <p:cNvSpPr/>
          <p:nvPr/>
        </p:nvSpPr>
        <p:spPr>
          <a:xfrm>
            <a:off x="9436608" y="4956962"/>
            <a:ext cx="64008" cy="64008"/>
          </a:xfrm>
          <a:prstGeom prst="rect">
            <a:avLst/>
          </a:prstGeom>
          <a:solidFill>
            <a:srgbClr val="DDE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 name="Leyenda confianza"/>
          <p:cNvSpPr txBox="1"/>
          <p:nvPr/>
        </p:nvSpPr>
        <p:spPr>
          <a:xfrm>
            <a:off x="9546336" y="4905756"/>
            <a:ext cx="2020824" cy="200253"/>
          </a:xfrm>
          <a:prstGeom prst="rect">
            <a:avLst/>
          </a:prstGeom>
          <a:noFill/>
        </p:spPr>
        <p:txBody>
          <a:bodyPr wrap="square" lIns="0" tIns="0" rIns="0" bIns="0" anchor="ctr">
            <a:spAutoFit/>
          </a:bodyPr>
          <a:lstStyle/>
          <a:p>
            <a:pPr algn="l"/>
            <a:r>
              <a:rPr sz="865" b="0" i="0">
                <a:solidFill>
                  <a:srgbClr val="64707C"/>
                </a:solidFill>
                <a:latin typeface="Aptos"/>
              </a:rPr>
              <a:t>6 % · No confía en estos contenidos</a:t>
            </a:r>
          </a:p>
        </p:txBody>
      </p:sp>
      <p:sp>
        <p:nvSpPr>
          <p:cNvPr id="167" name="Fuente confianza"/>
          <p:cNvSpPr txBox="1"/>
          <p:nvPr/>
        </p:nvSpPr>
        <p:spPr>
          <a:xfrm>
            <a:off x="7168896" y="5192877"/>
            <a:ext cx="4398264" cy="230428"/>
          </a:xfrm>
          <a:prstGeom prst="rect">
            <a:avLst/>
          </a:prstGeom>
          <a:noFill/>
        </p:spPr>
        <p:txBody>
          <a:bodyPr wrap="square" lIns="0" tIns="0" rIns="0" bIns="0" anchor="t">
            <a:spAutoFit/>
          </a:bodyPr>
          <a:lstStyle/>
          <a:p>
            <a:pPr algn="l"/>
            <a:r>
              <a:rPr sz="820" b="0" i="0">
                <a:solidFill>
                  <a:srgbClr val="64707C"/>
                </a:solidFill>
                <a:latin typeface="Aptos"/>
              </a:rPr>
              <a:t>Cetelem, Motor 2026, Resumen p. 8 · pregunta distinta: confianza relativa frente a otras fuentes.</a:t>
            </a:r>
          </a:p>
        </p:txBody>
      </p:sp>
      <p:cxnSp>
        <p:nvCxnSpPr>
          <p:cNvPr id="168" name="Connector 69"/>
          <p:cNvCxnSpPr/>
          <p:nvPr/>
        </p:nvCxnSpPr>
        <p:spPr>
          <a:xfrm>
            <a:off x="585216" y="5487314"/>
            <a:ext cx="11018520" cy="0"/>
          </a:xfrm>
          <a:prstGeom prst="line">
            <a:avLst/>
          </a:prstGeom>
          <a:ln w="11430">
            <a:solidFill>
              <a:srgbClr val="D8DEE1"/>
            </a:solidFill>
          </a:ln>
        </p:spPr>
        <p:style>
          <a:lnRef idx="2">
            <a:schemeClr val="accent1"/>
          </a:lnRef>
          <a:fillRef idx="0">
            <a:schemeClr val="accent1"/>
          </a:fillRef>
          <a:effectRef idx="1">
            <a:schemeClr val="accent1"/>
          </a:effectRef>
          <a:fontRef idx="minor">
            <a:schemeClr val="tx1"/>
          </a:fontRef>
        </p:style>
      </p:cxnSp>
      <p:sp>
        <p:nvSpPr>
          <p:cNvPr id="169" name="Título lectura estratégica"/>
          <p:cNvSpPr txBox="1"/>
          <p:nvPr/>
        </p:nvSpPr>
        <p:spPr>
          <a:xfrm>
            <a:off x="594360" y="5525719"/>
            <a:ext cx="10981944" cy="169164"/>
          </a:xfrm>
          <a:prstGeom prst="rect">
            <a:avLst/>
          </a:prstGeom>
          <a:noFill/>
        </p:spPr>
        <p:txBody>
          <a:bodyPr wrap="square" lIns="0" tIns="0" rIns="0" bIns="0" anchor="ctr">
            <a:spAutoFit/>
          </a:bodyPr>
          <a:lstStyle/>
          <a:p>
            <a:pPr algn="l"/>
            <a:r>
              <a:rPr sz="1030" b="1" i="0">
                <a:solidFill>
                  <a:srgbClr val="1D2931"/>
                </a:solidFill>
                <a:latin typeface="Aptos"/>
              </a:rPr>
              <a:t>LECTURA ESTRATÉGICA PARA XIAOMI AUTO</a:t>
            </a:r>
          </a:p>
        </p:txBody>
      </p:sp>
      <p:sp>
        <p:nvSpPr>
          <p:cNvPr id="170" name="Rectangle 71"/>
          <p:cNvSpPr/>
          <p:nvPr/>
        </p:nvSpPr>
        <p:spPr>
          <a:xfrm>
            <a:off x="594360" y="5731459"/>
            <a:ext cx="3584448" cy="479145"/>
          </a:xfrm>
          <a:prstGeom prst="rect">
            <a:avLst/>
          </a:prstGeom>
          <a:solidFill>
            <a:srgbClr val="F4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 name="Rectangle 72"/>
          <p:cNvSpPr/>
          <p:nvPr/>
        </p:nvSpPr>
        <p:spPr>
          <a:xfrm>
            <a:off x="594360" y="5731459"/>
            <a:ext cx="31089" cy="479145"/>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 name="Objetivo estratégico 1"/>
          <p:cNvSpPr txBox="1"/>
          <p:nvPr/>
        </p:nvSpPr>
        <p:spPr>
          <a:xfrm>
            <a:off x="717804" y="5789980"/>
            <a:ext cx="3364991" cy="135331"/>
          </a:xfrm>
          <a:prstGeom prst="rect">
            <a:avLst/>
          </a:prstGeom>
          <a:noFill/>
        </p:spPr>
        <p:txBody>
          <a:bodyPr wrap="square" lIns="0" tIns="0" rIns="0" bIns="0" anchor="ctr">
            <a:spAutoFit/>
          </a:bodyPr>
          <a:lstStyle/>
          <a:p>
            <a:pPr algn="l"/>
            <a:r>
              <a:rPr sz="1000" b="1" i="0">
                <a:solidFill>
                  <a:srgbClr val="ED722E"/>
                </a:solidFill>
                <a:latin typeface="Aptos"/>
              </a:rPr>
              <a:t>01 · SER DESCUBIERTA</a:t>
            </a:r>
          </a:p>
        </p:txBody>
      </p:sp>
      <p:sp>
        <p:nvSpPr>
          <p:cNvPr id="173" name="Descripción objetivo 1"/>
          <p:cNvSpPr txBox="1"/>
          <p:nvPr/>
        </p:nvSpPr>
        <p:spPr>
          <a:xfrm>
            <a:off x="717804" y="5946343"/>
            <a:ext cx="3364991" cy="233172"/>
          </a:xfrm>
          <a:prstGeom prst="rect">
            <a:avLst/>
          </a:prstGeom>
          <a:noFill/>
        </p:spPr>
        <p:txBody>
          <a:bodyPr wrap="square" lIns="0" tIns="0" rIns="0" bIns="0" anchor="t">
            <a:spAutoFit/>
          </a:bodyPr>
          <a:lstStyle/>
          <a:p>
            <a:pPr algn="l"/>
            <a:r>
              <a:rPr sz="885" b="0" i="0">
                <a:solidFill>
                  <a:srgbClr val="64707C"/>
                </a:solidFill>
                <a:latin typeface="Aptos"/>
              </a:rPr>
              <a:t>Dar a conocer Xiaomi Auto como marca de automóviles, más allá de su reconocimiento en tecnología de consumo.</a:t>
            </a:r>
          </a:p>
        </p:txBody>
      </p:sp>
      <p:sp>
        <p:nvSpPr>
          <p:cNvPr id="174" name="Rectangle 75"/>
          <p:cNvSpPr/>
          <p:nvPr/>
        </p:nvSpPr>
        <p:spPr>
          <a:xfrm>
            <a:off x="4315968" y="5731459"/>
            <a:ext cx="3584448" cy="479145"/>
          </a:xfrm>
          <a:prstGeom prst="rect">
            <a:avLst/>
          </a:prstGeom>
          <a:solidFill>
            <a:srgbClr val="F4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 name="Rectangle 76"/>
          <p:cNvSpPr/>
          <p:nvPr/>
        </p:nvSpPr>
        <p:spPr>
          <a:xfrm>
            <a:off x="4315968" y="5731459"/>
            <a:ext cx="31089" cy="479145"/>
          </a:xfrm>
          <a:prstGeom prst="rect">
            <a:avLst/>
          </a:prstGeom>
          <a:solidFill>
            <a:srgbClr val="8C9B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 name="Objetivo estratégico 2"/>
          <p:cNvSpPr txBox="1"/>
          <p:nvPr/>
        </p:nvSpPr>
        <p:spPr>
          <a:xfrm>
            <a:off x="4439412" y="5789980"/>
            <a:ext cx="3364991" cy="135331"/>
          </a:xfrm>
          <a:prstGeom prst="rect">
            <a:avLst/>
          </a:prstGeom>
          <a:noFill/>
        </p:spPr>
        <p:txBody>
          <a:bodyPr wrap="square" lIns="0" tIns="0" rIns="0" bIns="0" anchor="ctr">
            <a:spAutoFit/>
          </a:bodyPr>
          <a:lstStyle/>
          <a:p>
            <a:pPr algn="l"/>
            <a:r>
              <a:rPr sz="1000" b="1" i="0">
                <a:solidFill>
                  <a:srgbClr val="ED722E"/>
                </a:solidFill>
                <a:latin typeface="Aptos"/>
              </a:rPr>
              <a:t>02 · ENTRAR EN LA COMPARACIÓN</a:t>
            </a:r>
          </a:p>
        </p:txBody>
      </p:sp>
      <p:sp>
        <p:nvSpPr>
          <p:cNvPr id="177" name="Descripción objetivo 2"/>
          <p:cNvSpPr txBox="1"/>
          <p:nvPr/>
        </p:nvSpPr>
        <p:spPr>
          <a:xfrm>
            <a:off x="4439412" y="5946343"/>
            <a:ext cx="3364991" cy="233172"/>
          </a:xfrm>
          <a:prstGeom prst="rect">
            <a:avLst/>
          </a:prstGeom>
          <a:noFill/>
        </p:spPr>
        <p:txBody>
          <a:bodyPr wrap="square" lIns="0" tIns="0" rIns="0" bIns="0" anchor="t">
            <a:spAutoFit/>
          </a:bodyPr>
          <a:lstStyle/>
          <a:p>
            <a:pPr algn="l"/>
            <a:r>
              <a:rPr sz="885" b="0" i="0">
                <a:solidFill>
                  <a:srgbClr val="64707C"/>
                </a:solidFill>
                <a:latin typeface="Aptos"/>
              </a:rPr>
              <a:t>Ofrecer información clara sobre el vehículo y facilitar su contraste con otras marcas y modelos.</a:t>
            </a:r>
          </a:p>
        </p:txBody>
      </p:sp>
      <p:sp>
        <p:nvSpPr>
          <p:cNvPr id="178" name="Rectangle 79"/>
          <p:cNvSpPr/>
          <p:nvPr/>
        </p:nvSpPr>
        <p:spPr>
          <a:xfrm>
            <a:off x="8037576" y="5731459"/>
            <a:ext cx="3584448" cy="479145"/>
          </a:xfrm>
          <a:prstGeom prst="rect">
            <a:avLst/>
          </a:prstGeom>
          <a:solidFill>
            <a:srgbClr val="F4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 name="Rectangle 80"/>
          <p:cNvSpPr/>
          <p:nvPr/>
        </p:nvSpPr>
        <p:spPr>
          <a:xfrm>
            <a:off x="8037576" y="5731459"/>
            <a:ext cx="31089" cy="479145"/>
          </a:xfrm>
          <a:prstGeom prst="rect">
            <a:avLst/>
          </a:prstGeom>
          <a:solidFill>
            <a:srgbClr val="8C9B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 name="Objetivo estratégico 3"/>
          <p:cNvSpPr txBox="1"/>
          <p:nvPr/>
        </p:nvSpPr>
        <p:spPr>
          <a:xfrm>
            <a:off x="8161020" y="5789980"/>
            <a:ext cx="3364991" cy="135331"/>
          </a:xfrm>
          <a:prstGeom prst="rect">
            <a:avLst/>
          </a:prstGeom>
          <a:noFill/>
        </p:spPr>
        <p:txBody>
          <a:bodyPr wrap="square" lIns="0" tIns="0" rIns="0" bIns="0" anchor="ctr">
            <a:spAutoFit/>
          </a:bodyPr>
          <a:lstStyle/>
          <a:p>
            <a:pPr algn="l"/>
            <a:r>
              <a:rPr sz="1000" b="1" i="0">
                <a:solidFill>
                  <a:srgbClr val="ED722E"/>
                </a:solidFill>
                <a:latin typeface="Aptos"/>
              </a:rPr>
              <a:t>03 · CONSTRUIR CONFIANZA</a:t>
            </a:r>
          </a:p>
        </p:txBody>
      </p:sp>
      <p:sp>
        <p:nvSpPr>
          <p:cNvPr id="181" name="Descripción objetivo 3"/>
          <p:cNvSpPr txBox="1"/>
          <p:nvPr/>
        </p:nvSpPr>
        <p:spPr>
          <a:xfrm>
            <a:off x="8161020" y="5946343"/>
            <a:ext cx="3364991" cy="233172"/>
          </a:xfrm>
          <a:prstGeom prst="rect">
            <a:avLst/>
          </a:prstGeom>
          <a:noFill/>
        </p:spPr>
        <p:txBody>
          <a:bodyPr wrap="square" lIns="0" tIns="0" rIns="0" bIns="0" anchor="t">
            <a:spAutoFit/>
          </a:bodyPr>
          <a:lstStyle/>
          <a:p>
            <a:pPr algn="l"/>
            <a:r>
              <a:rPr sz="885" b="0" i="0">
                <a:solidFill>
                  <a:srgbClr val="64707C"/>
                </a:solidFill>
                <a:latin typeface="Aptos"/>
              </a:rPr>
              <a:t>Responder dudas con pruebas, referencias y voces creíbles antes de la decisión de compra.</a:t>
            </a:r>
          </a:p>
        </p:txBody>
      </p:sp>
      <p:sp>
        <p:nvSpPr>
          <p:cNvPr id="182" name="Nota inferencia"/>
          <p:cNvSpPr txBox="1"/>
          <p:nvPr/>
        </p:nvSpPr>
        <p:spPr>
          <a:xfrm>
            <a:off x="594360" y="6241694"/>
            <a:ext cx="11027664" cy="114300"/>
          </a:xfrm>
          <a:prstGeom prst="rect">
            <a:avLst/>
          </a:prstGeom>
          <a:noFill/>
        </p:spPr>
        <p:txBody>
          <a:bodyPr wrap="square" lIns="0" tIns="0" rIns="0" bIns="0" anchor="ctr">
            <a:spAutoFit/>
          </a:bodyPr>
          <a:lstStyle/>
          <a:p>
            <a:pPr algn="l"/>
            <a:r>
              <a:rPr sz="810" b="0" i="1">
                <a:solidFill>
                  <a:srgbClr val="64707C"/>
                </a:solidFill>
                <a:latin typeface="Aptos"/>
              </a:rPr>
              <a:t>Implicaciones estratégicas derivadas de los datos; no etapas medidas directamente por las encuestas.</a:t>
            </a:r>
          </a:p>
        </p:txBody>
      </p:sp>
      <p:sp>
        <p:nvSpPr>
          <p:cNvPr id="183" name="Rectangle 84"/>
          <p:cNvSpPr/>
          <p:nvPr/>
        </p:nvSpPr>
        <p:spPr>
          <a:xfrm>
            <a:off x="585216" y="6390741"/>
            <a:ext cx="11009376" cy="308152"/>
          </a:xfrm>
          <a:prstGeom prst="rect">
            <a:avLst/>
          </a:prstGeom>
          <a:solidFill>
            <a:srgbClr val="1C2A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 name="Rectangle 85"/>
          <p:cNvSpPr/>
          <p:nvPr/>
        </p:nvSpPr>
        <p:spPr>
          <a:xfrm>
            <a:off x="745236" y="6423660"/>
            <a:ext cx="34747" cy="243230"/>
          </a:xfrm>
          <a:prstGeom prst="rect">
            <a:avLst/>
          </a:prstGeom>
          <a:solidFill>
            <a:srgbClr val="FF6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 name="Conclusión de cierre"/>
          <p:cNvSpPr txBox="1"/>
          <p:nvPr/>
        </p:nvSpPr>
        <p:spPr>
          <a:xfrm>
            <a:off x="880567" y="6419088"/>
            <a:ext cx="10497312" cy="135331"/>
          </a:xfrm>
          <a:prstGeom prst="rect">
            <a:avLst/>
          </a:prstGeom>
          <a:noFill/>
        </p:spPr>
        <p:txBody>
          <a:bodyPr wrap="square" lIns="0" tIns="0" rIns="0" bIns="0" anchor="ctr">
            <a:spAutoFit/>
          </a:bodyPr>
          <a:lstStyle/>
          <a:p>
            <a:pPr algn="l"/>
            <a:r>
              <a:rPr sz="1040" b="1" i="0">
                <a:solidFill>
                  <a:srgbClr val="FFFFFF"/>
                </a:solidFill>
                <a:latin typeface="Aptos"/>
              </a:rPr>
              <a:t>USO ≠ INFLUENCIA ≠ COMPRA</a:t>
            </a:r>
          </a:p>
        </p:txBody>
      </p:sp>
      <p:sp>
        <p:nvSpPr>
          <p:cNvPr id="186" name="Matiz metodológico de cierre"/>
          <p:cNvSpPr txBox="1"/>
          <p:nvPr/>
        </p:nvSpPr>
        <p:spPr>
          <a:xfrm>
            <a:off x="880567" y="6558076"/>
            <a:ext cx="10497312" cy="107899"/>
          </a:xfrm>
          <a:prstGeom prst="rect">
            <a:avLst/>
          </a:prstGeom>
          <a:noFill/>
        </p:spPr>
        <p:txBody>
          <a:bodyPr wrap="square" lIns="0" tIns="0" rIns="0" bIns="0" anchor="ctr">
            <a:spAutoFit/>
          </a:bodyPr>
          <a:lstStyle/>
          <a:p>
            <a:pPr algn="l"/>
            <a:r>
              <a:rPr sz="840" b="0" i="0">
                <a:solidFill>
                  <a:srgbClr val="DAE1E4"/>
                </a:solidFill>
                <a:latin typeface="Aptos"/>
              </a:rPr>
              <a:t>La comunicación digital puede generar descubrimiento y consideración; su efecto en la confianza y la compra debe evaluarse por separado.</a:t>
            </a:r>
          </a:p>
        </p:txBody>
      </p:sp>
      <p:sp>
        <p:nvSpPr>
          <p:cNvPr id="187" name="文本框 186"/>
          <p:cNvSpPr txBox="1"/>
          <p:nvPr/>
        </p:nvSpPr>
        <p:spPr>
          <a:xfrm>
            <a:off x="9869805" y="2863850"/>
            <a:ext cx="2048510" cy="318770"/>
          </a:xfrm>
          <a:prstGeom prst="rect">
            <a:avLst/>
          </a:prstGeom>
          <a:noFill/>
        </p:spPr>
        <p:txBody>
          <a:bodyPr wrap="square" lIns="0" tIns="0" rIns="0" bIns="0" anchor="ctr">
            <a:spAutoFit/>
          </a:bodyPr>
          <a:lstStyle/>
          <a:p>
            <a:pPr lvl="0" algn="just">
              <a:buClrTx/>
              <a:buSzTx/>
              <a:buFontTx/>
            </a:pPr>
            <a:r>
              <a:rPr sz="1040" b="1">
                <a:solidFill>
                  <a:srgbClr val="1D2931"/>
                </a:solidFill>
                <a:latin typeface="Aptos"/>
                <a:sym typeface="+mn-ea"/>
              </a:rPr>
              <a:t>ENTRE QUIENES SE INFORMAN EN REDES SOCIALES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24FBB-0FBD-88D9-7432-142C586DB15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726FBBA-6AC3-6778-AA3D-914332452ACC}"/>
              </a:ext>
            </a:extLst>
          </p:cNvPr>
          <p:cNvSpPr>
            <a:spLocks noGrp="1"/>
          </p:cNvSpPr>
          <p:nvPr>
            <p:ph type="ctrTitle"/>
          </p:nvPr>
        </p:nvSpPr>
        <p:spPr>
          <a:xfrm>
            <a:off x="319643" y="0"/>
            <a:ext cx="6408717" cy="1896351"/>
          </a:xfrm>
        </p:spPr>
        <p:txBody>
          <a:bodyPr>
            <a:normAutofit/>
          </a:bodyPr>
          <a:lstStyle/>
          <a:p>
            <a:pPr algn="l"/>
            <a:r>
              <a:rPr lang="zh-CN" altLang="zh-CN" sz="4800" b="1" spc="-150" dirty="0">
                <a:latin typeface="+mn-lt"/>
              </a:rPr>
              <a:t>ANÁLISIS DE LA COMPETENCIA</a:t>
            </a:r>
            <a:endParaRPr lang="zh-CN" altLang="en-US" sz="4800" b="1" spc="-150" dirty="0">
              <a:latin typeface="+mn-lt"/>
              <a:ea typeface="苹方 常规" panose="020B0300000000000000" pitchFamily="34" charset="-122"/>
            </a:endParaRPr>
          </a:p>
        </p:txBody>
      </p:sp>
      <p:sp>
        <p:nvSpPr>
          <p:cNvPr id="3" name="副标题 2">
            <a:extLst>
              <a:ext uri="{FF2B5EF4-FFF2-40B4-BE49-F238E27FC236}">
                <a16:creationId xmlns:a16="http://schemas.microsoft.com/office/drawing/2014/main" id="{28BAFB89-36F8-C83C-23C0-05F4F53DD2C7}"/>
              </a:ext>
            </a:extLst>
          </p:cNvPr>
          <p:cNvSpPr>
            <a:spLocks noGrp="1"/>
          </p:cNvSpPr>
          <p:nvPr>
            <p:ph type="subTitle" idx="1"/>
          </p:nvPr>
        </p:nvSpPr>
        <p:spPr>
          <a:xfrm>
            <a:off x="5493493" y="1753338"/>
            <a:ext cx="6323857" cy="5043375"/>
          </a:xfrm>
        </p:spPr>
        <p:txBody>
          <a:bodyPr>
            <a:noAutofit/>
          </a:bodyPr>
          <a:lstStyle/>
          <a:p>
            <a:pPr algn="l">
              <a:lnSpc>
                <a:spcPct val="100000"/>
              </a:lnSpc>
              <a:spcBef>
                <a:spcPts val="0"/>
              </a:spcBef>
            </a:pPr>
            <a:r>
              <a:rPr lang="zh-CN" altLang="zh-CN" sz="900" b="1" dirty="0"/>
              <a:t>EJE PRINCIPAL — PRODUCTO:</a:t>
            </a:r>
            <a:r>
              <a:rPr lang="zh-CN" altLang="zh-CN" sz="900" dirty="0"/>
              <a:t> </a:t>
            </a:r>
            <a:r>
              <a:rPr lang="zh-CN" altLang="zh-CN" sz="900" dirty="0">
                <a:solidFill>
                  <a:schemeClr val="bg2">
                    <a:lumMod val="50000"/>
                  </a:schemeClr>
                </a:solidFill>
              </a:rPr>
              <a:t>cómo presentan los competidores la tecnología como un beneficio comprensible y relevante para la compra, y qué dificultades existen para transformar las ventajas técnicas en valor percibido.</a:t>
            </a:r>
          </a:p>
          <a:p>
            <a:pPr algn="l">
              <a:lnSpc>
                <a:spcPct val="100000"/>
              </a:lnSpc>
              <a:spcBef>
                <a:spcPts val="0"/>
              </a:spcBef>
            </a:pPr>
            <a:endParaRPr lang="en-US" altLang="zh-CN" sz="900" b="1" dirty="0"/>
          </a:p>
          <a:p>
            <a:pPr algn="l" latinLnBrk="1">
              <a:lnSpc>
                <a:spcPct val="100000"/>
              </a:lnSpc>
              <a:spcBef>
                <a:spcPts val="0"/>
              </a:spcBef>
            </a:pPr>
            <a:r>
              <a:rPr lang="zh-CN" altLang="zh-CN" sz="900" b="1" dirty="0"/>
              <a:t>EJE COMPLEMENTARIO — CONSUMIDOR:</a:t>
            </a:r>
            <a:r>
              <a:rPr lang="zh-CN" altLang="zh-CN" sz="900" dirty="0"/>
              <a:t> </a:t>
            </a:r>
            <a:r>
              <a:rPr lang="zh-CN" altLang="zh-CN" sz="900" dirty="0">
                <a:solidFill>
                  <a:schemeClr val="bg2">
                    <a:lumMod val="50000"/>
                  </a:schemeClr>
                </a:solidFill>
              </a:rPr>
              <a:t>cómo se construye la confianza en la marca y cómo influyen el precio y el riesgo en la decisión. En el caso de Xiaomi, se analizará qué familiaridad con sus móviles puede trasladarse al automóvil y qué barreras de presupuesto, compatibilidad, servicio o modalidad de compra pueden permanecer.</a:t>
            </a:r>
            <a:endParaRPr lang="en-US" altLang="zh-CN" sz="900" dirty="0">
              <a:solidFill>
                <a:schemeClr val="bg2">
                  <a:lumMod val="50000"/>
                </a:schemeClr>
              </a:solidFill>
            </a:endParaRPr>
          </a:p>
          <a:p>
            <a:pPr algn="l">
              <a:lnSpc>
                <a:spcPct val="100000"/>
              </a:lnSpc>
              <a:spcBef>
                <a:spcPts val="0"/>
              </a:spcBef>
            </a:pPr>
            <a:endParaRPr lang="en-US" altLang="zh-CN" sz="900" b="1" dirty="0"/>
          </a:p>
          <a:p>
            <a:pPr algn="l">
              <a:lnSpc>
                <a:spcPct val="100000"/>
              </a:lnSpc>
              <a:spcBef>
                <a:spcPts val="0"/>
              </a:spcBef>
            </a:pPr>
            <a:endParaRPr lang="en-US" altLang="zh-CN" sz="1100" b="1" dirty="0"/>
          </a:p>
          <a:p>
            <a:pPr algn="l">
              <a:lnSpc>
                <a:spcPct val="100000"/>
              </a:lnSpc>
              <a:spcBef>
                <a:spcPts val="0"/>
              </a:spcBef>
            </a:pPr>
            <a:r>
              <a:rPr lang="zh-CN" altLang="zh-CN" sz="1100" b="1" dirty="0"/>
              <a:t>MARCO DE ANÁLISIS DE LA COMPETENCIA</a:t>
            </a:r>
          </a:p>
          <a:p>
            <a:pPr algn="l">
              <a:lnSpc>
                <a:spcPct val="100000"/>
              </a:lnSpc>
              <a:spcBef>
                <a:spcPts val="0"/>
              </a:spcBef>
            </a:pPr>
            <a:endParaRPr lang="en-US" altLang="zh-CN" sz="900" b="1" dirty="0"/>
          </a:p>
          <a:p>
            <a:pPr algn="l">
              <a:lnSpc>
                <a:spcPct val="100000"/>
              </a:lnSpc>
              <a:spcBef>
                <a:spcPts val="0"/>
              </a:spcBef>
            </a:pPr>
            <a:r>
              <a:rPr lang="zh-CN" altLang="zh-CN" sz="900" b="1" dirty="0"/>
              <a:t>BENEFICIOS COMUNICADOS Y PÚBLICOS</a:t>
            </a:r>
            <a:r>
              <a:rPr lang="zh-CN" altLang="en-US" sz="900" b="1" dirty="0"/>
              <a:t>：</a:t>
            </a:r>
            <a:r>
              <a:rPr lang="zh-CN" altLang="zh-CN" sz="900" dirty="0"/>
              <a:t>Analizar si el contenido destaca el diseño, las prestaciones, la experiencia inteligente o la comodidad cotidiana, y a qué usuarios y participantes en la decisión de compra se dirige.</a:t>
            </a:r>
            <a:endParaRPr lang="en-US" altLang="zh-CN" sz="900" dirty="0"/>
          </a:p>
          <a:p>
            <a:pPr algn="l">
              <a:lnSpc>
                <a:spcPct val="100000"/>
              </a:lnSpc>
              <a:spcBef>
                <a:spcPts val="0"/>
              </a:spcBef>
            </a:pPr>
            <a:r>
              <a:rPr lang="zh-CN" altLang="zh-CN" sz="900" b="1" dirty="0"/>
              <a:t>Pregunta central:</a:t>
            </a:r>
            <a:r>
              <a:rPr lang="zh-CN" altLang="zh-CN" sz="900" dirty="0"/>
              <a:t> ¿qué beneficio se comunica y a quién? ¿Se responden las preocupaciones de distintos usuarios y de quienes comparten la decisión?</a:t>
            </a:r>
            <a:endParaRPr lang="en-US" altLang="zh-CN" sz="900" dirty="0"/>
          </a:p>
          <a:p>
            <a:pPr algn="l">
              <a:lnSpc>
                <a:spcPct val="100000"/>
              </a:lnSpc>
              <a:spcBef>
                <a:spcPts val="0"/>
              </a:spcBef>
            </a:pPr>
            <a:endParaRPr lang="en-US" altLang="zh-CN" sz="900" b="1" dirty="0"/>
          </a:p>
          <a:p>
            <a:pPr algn="l">
              <a:lnSpc>
                <a:spcPct val="100000"/>
              </a:lnSpc>
              <a:spcBef>
                <a:spcPts val="0"/>
              </a:spcBef>
            </a:pPr>
            <a:r>
              <a:rPr lang="zh-CN" altLang="zh-CN" sz="900" b="1" dirty="0"/>
              <a:t>EVIDENCIAS DEL VALOR DE LA TECNOLOGÍA</a:t>
            </a:r>
            <a:r>
              <a:rPr lang="zh-CN" altLang="en-US" sz="900" b="1" dirty="0"/>
              <a:t>：</a:t>
            </a:r>
            <a:r>
              <a:rPr lang="zh-CN" altLang="zh-CN" sz="900" dirty="0"/>
              <a:t>Analizar cómo se explican los beneficios mediante resultados de pruebas, demostraciones, comparaciones de equipamiento o situaciones de uso, distinguiendo las afirmaciones de la marca de la verificación independiente.</a:t>
            </a:r>
          </a:p>
          <a:p>
            <a:pPr algn="l">
              <a:lnSpc>
                <a:spcPct val="100000"/>
              </a:lnSpc>
              <a:spcBef>
                <a:spcPts val="0"/>
              </a:spcBef>
            </a:pPr>
            <a:r>
              <a:rPr lang="zh-CN" altLang="zh-CN" sz="900" b="1" dirty="0"/>
              <a:t>Pregunta central:</a:t>
            </a:r>
            <a:r>
              <a:rPr lang="zh-CN" altLang="zh-CN" sz="900" dirty="0"/>
              <a:t> ¿qué permite creer que la tecnología es útil y qué conclusiones respaldan las evidencias disponibles?</a:t>
            </a:r>
          </a:p>
          <a:p>
            <a:pPr algn="l">
              <a:lnSpc>
                <a:spcPct val="100000"/>
              </a:lnSpc>
              <a:spcBef>
                <a:spcPts val="0"/>
              </a:spcBef>
            </a:pPr>
            <a:endParaRPr lang="en-US" altLang="zh-CN" sz="900" b="1" dirty="0"/>
          </a:p>
          <a:p>
            <a:pPr algn="l">
              <a:lnSpc>
                <a:spcPct val="100000"/>
              </a:lnSpc>
              <a:spcBef>
                <a:spcPts val="0"/>
              </a:spcBef>
            </a:pPr>
            <a:r>
              <a:rPr lang="zh-CN" altLang="zh-CN" sz="900" b="1" dirty="0"/>
              <a:t>CONDICIONES DE USO Y COSTES DE ADOPCIÓN</a:t>
            </a:r>
            <a:r>
              <a:rPr lang="zh-CN" altLang="en-US" sz="900" b="1" dirty="0"/>
              <a:t>：</a:t>
            </a:r>
            <a:r>
              <a:rPr lang="zh-CN" altLang="zh-CN" sz="900" dirty="0"/>
              <a:t>Comprobar si se explican la compatibilidad, el equipamiento, los costes adicionales, la configuración y las limitaciones. Cuando exista conexión entre dispositivos, observar las diferencias de experiencia entre usuarios.</a:t>
            </a:r>
          </a:p>
          <a:p>
            <a:pPr algn="l">
              <a:lnSpc>
                <a:spcPct val="100000"/>
              </a:lnSpc>
              <a:spcBef>
                <a:spcPts val="0"/>
              </a:spcBef>
            </a:pPr>
            <a:r>
              <a:rPr lang="zh-CN" altLang="zh-CN" sz="900" b="1" dirty="0"/>
              <a:t>Pregunta central:</a:t>
            </a:r>
            <a:r>
              <a:rPr lang="zh-CN" altLang="zh-CN" sz="900" dirty="0"/>
              <a:t> ¿qué condiciones, cambios de hábitos y costes adicionales exige la experiencia mostrada?</a:t>
            </a:r>
          </a:p>
          <a:p>
            <a:pPr algn="l">
              <a:lnSpc>
                <a:spcPct val="100000"/>
              </a:lnSpc>
              <a:spcBef>
                <a:spcPts val="0"/>
              </a:spcBef>
            </a:pPr>
            <a:endParaRPr lang="en-US" altLang="zh-CN" sz="900" b="1" dirty="0"/>
          </a:p>
          <a:p>
            <a:pPr algn="l">
              <a:lnSpc>
                <a:spcPct val="100000"/>
              </a:lnSpc>
              <a:spcBef>
                <a:spcPts val="0"/>
              </a:spcBef>
            </a:pPr>
            <a:r>
              <a:rPr lang="zh-CN" altLang="zh-CN" sz="900" b="1" dirty="0"/>
              <a:t>CONFIANZA EN LA MARCA Y RELACIÓN ENTRE PRECIO Y VALOR</a:t>
            </a:r>
            <a:r>
              <a:rPr lang="zh-CN" altLang="en-US" sz="900" b="1" dirty="0"/>
              <a:t>：</a:t>
            </a:r>
            <a:r>
              <a:rPr lang="zh-CN" altLang="zh-CN" sz="900" dirty="0"/>
              <a:t>Analizar cómo se relaciona el precio con el equipamiento, los beneficios, las evidencias de calidad y las garantías de servicio. Cuando existan comentarios, distinguir las limitaciones presupuestarias, las dudas sobre el valor y las preocupaciones por el riesgo.</a:t>
            </a:r>
          </a:p>
          <a:p>
            <a:pPr algn="l">
              <a:lnSpc>
                <a:spcPct val="100000"/>
              </a:lnSpc>
              <a:spcBef>
                <a:spcPts val="0"/>
              </a:spcBef>
            </a:pPr>
            <a:r>
              <a:rPr lang="zh-CN" altLang="zh-CN" sz="900" b="1" dirty="0"/>
              <a:t>Pregunta central:</a:t>
            </a:r>
            <a:r>
              <a:rPr lang="zh-CN" altLang="zh-CN" sz="900" dirty="0"/>
              <a:t> ¿qué razones se ofrecen para considerar que el vehículo merece su precio y que la marca es fiable?</a:t>
            </a:r>
          </a:p>
          <a:p>
            <a:pPr algn="l">
              <a:lnSpc>
                <a:spcPct val="100000"/>
              </a:lnSpc>
              <a:spcBef>
                <a:spcPts val="0"/>
              </a:spcBef>
            </a:pPr>
            <a:endParaRPr lang="en-US" altLang="zh-CN" sz="900" b="1" dirty="0"/>
          </a:p>
          <a:p>
            <a:pPr algn="l">
              <a:lnSpc>
                <a:spcPct val="100000"/>
              </a:lnSpc>
              <a:spcBef>
                <a:spcPts val="0"/>
              </a:spcBef>
            </a:pPr>
            <a:r>
              <a:rPr lang="zh-CN" altLang="zh-CN" sz="900" b="1" dirty="0"/>
              <a:t>INFORMACIÓN LOCAL Y SIGUIENTE PASO</a:t>
            </a:r>
            <a:r>
              <a:rPr lang="zh-CN" altLang="en-US" sz="900" b="1" dirty="0"/>
              <a:t>：</a:t>
            </a:r>
            <a:r>
              <a:rPr lang="zh-CN" altLang="zh-CN" sz="900" dirty="0"/>
              <a:t>Comprobar si el contenido conduce al modelo local, las condiciones de precio, la información de servicio y las opciones de consulta o prueba de conducción, y si la información es coherente.</a:t>
            </a:r>
          </a:p>
          <a:p>
            <a:pPr algn="l">
              <a:lnSpc>
                <a:spcPct val="100000"/>
              </a:lnSpc>
              <a:spcBef>
                <a:spcPts val="0"/>
              </a:spcBef>
            </a:pPr>
            <a:r>
              <a:rPr lang="zh-CN" altLang="zh-CN" sz="900" b="1" dirty="0"/>
              <a:t>Pregunta central:</a:t>
            </a:r>
            <a:r>
              <a:rPr lang="zh-CN" altLang="zh-CN" sz="900" dirty="0"/>
              <a:t> ¿puede el usuario acceder fácilmente a la información y a la experiencia necesarias para seguir evaluando el vehículo?</a:t>
            </a:r>
          </a:p>
          <a:p>
            <a:pPr algn="l"/>
            <a:endParaRPr lang="zh-CN" altLang="en-US" sz="900" dirty="0"/>
          </a:p>
        </p:txBody>
      </p:sp>
      <p:grpSp>
        <p:nvGrpSpPr>
          <p:cNvPr id="6" name="组合 5">
            <a:extLst>
              <a:ext uri="{FF2B5EF4-FFF2-40B4-BE49-F238E27FC236}">
                <a16:creationId xmlns:a16="http://schemas.microsoft.com/office/drawing/2014/main" id="{EDF21468-E443-7451-D799-82A563926C59}"/>
              </a:ext>
            </a:extLst>
          </p:cNvPr>
          <p:cNvGrpSpPr/>
          <p:nvPr/>
        </p:nvGrpSpPr>
        <p:grpSpPr>
          <a:xfrm>
            <a:off x="319643" y="218921"/>
            <a:ext cx="11872357" cy="230832"/>
            <a:chOff x="408542" y="3105150"/>
            <a:chExt cx="11872357" cy="230832"/>
          </a:xfrm>
        </p:grpSpPr>
        <p:sp>
          <p:nvSpPr>
            <p:cNvPr id="7" name="文本框 6">
              <a:extLst>
                <a:ext uri="{FF2B5EF4-FFF2-40B4-BE49-F238E27FC236}">
                  <a16:creationId xmlns:a16="http://schemas.microsoft.com/office/drawing/2014/main" id="{B774888F-9070-C0C6-42D8-B522AA2E0E92}"/>
                </a:ext>
              </a:extLst>
            </p:cNvPr>
            <p:cNvSpPr txBox="1"/>
            <p:nvPr/>
          </p:nvSpPr>
          <p:spPr>
            <a:xfrm>
              <a:off x="408542" y="3105150"/>
              <a:ext cx="177323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8" name="文本框 7">
              <a:extLst>
                <a:ext uri="{FF2B5EF4-FFF2-40B4-BE49-F238E27FC236}">
                  <a16:creationId xmlns:a16="http://schemas.microsoft.com/office/drawing/2014/main" id="{7B62CED7-D57A-7E82-478C-746062548ADE}"/>
                </a:ext>
              </a:extLst>
            </p:cNvPr>
            <p:cNvSpPr txBox="1"/>
            <p:nvPr/>
          </p:nvSpPr>
          <p:spPr>
            <a:xfrm>
              <a:off x="7988300" y="3105150"/>
              <a:ext cx="1955800" cy="230832"/>
            </a:xfrm>
            <a:prstGeom prst="rect">
              <a:avLst/>
            </a:prstGeom>
            <a:noFill/>
          </p:spPr>
          <p:txBody>
            <a:bodyPr wrap="square" rtlCol="0">
              <a:spAutoFit/>
            </a:bodyPr>
            <a:lstStyle/>
            <a:p>
              <a:r>
                <a:rPr lang="zh-CN" altLang="zh-CN" sz="900" dirty="0"/>
                <a:t>Delimitar el análisis</a:t>
              </a:r>
              <a:endParaRPr lang="zh-CN" altLang="en-US" sz="900" dirty="0">
                <a:solidFill>
                  <a:schemeClr val="bg2">
                    <a:lumMod val="75000"/>
                  </a:schemeClr>
                </a:solidFill>
                <a:latin typeface="+mj-lt"/>
              </a:endParaRPr>
            </a:p>
          </p:txBody>
        </p:sp>
        <p:sp>
          <p:nvSpPr>
            <p:cNvPr id="9" name="文本框 8">
              <a:extLst>
                <a:ext uri="{FF2B5EF4-FFF2-40B4-BE49-F238E27FC236}">
                  <a16:creationId xmlns:a16="http://schemas.microsoft.com/office/drawing/2014/main" id="{54BA47BE-724C-C85D-4E1E-85E64E784CD1}"/>
                </a:ext>
              </a:extLst>
            </p:cNvPr>
            <p:cNvSpPr txBox="1"/>
            <p:nvPr/>
          </p:nvSpPr>
          <p:spPr>
            <a:xfrm>
              <a:off x="10744199" y="3105150"/>
              <a:ext cx="1536700" cy="230832"/>
            </a:xfrm>
            <a:prstGeom prst="rect">
              <a:avLst/>
            </a:prstGeom>
            <a:noFill/>
          </p:spPr>
          <p:txBody>
            <a:bodyPr wrap="square" rtlCol="0">
              <a:spAutoFit/>
            </a:bodyPr>
            <a:lstStyle/>
            <a:p>
              <a:r>
                <a:rPr lang="zh-CN" altLang="zh-CN" sz="900" dirty="0"/>
                <a:t>Preguntas clave</a:t>
              </a:r>
              <a:endParaRPr lang="zh-CN" altLang="en-US" sz="900" dirty="0">
                <a:solidFill>
                  <a:schemeClr val="bg2">
                    <a:lumMod val="75000"/>
                  </a:schemeClr>
                </a:solidFill>
                <a:latin typeface="+mj-lt"/>
              </a:endParaRPr>
            </a:p>
          </p:txBody>
        </p:sp>
      </p:grpSp>
    </p:spTree>
    <p:extLst>
      <p:ext uri="{BB962C8B-B14F-4D97-AF65-F5344CB8AC3E}">
        <p14:creationId xmlns:p14="http://schemas.microsoft.com/office/powerpoint/2010/main" val="375122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274F0-B303-6E84-3282-498E3FF7D27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A61E8C7-323A-1E8C-AD05-7E2382518C29}"/>
              </a:ext>
            </a:extLst>
          </p:cNvPr>
          <p:cNvSpPr>
            <a:spLocks noGrp="1"/>
          </p:cNvSpPr>
          <p:nvPr>
            <p:ph type="ctrTitle"/>
          </p:nvPr>
        </p:nvSpPr>
        <p:spPr>
          <a:xfrm>
            <a:off x="214263" y="-21768"/>
            <a:ext cx="4282535" cy="1896351"/>
          </a:xfrm>
        </p:spPr>
        <p:txBody>
          <a:bodyPr>
            <a:normAutofit/>
          </a:bodyPr>
          <a:lstStyle/>
          <a:p>
            <a:pPr algn="l"/>
            <a:r>
              <a:rPr lang="zh-CN" altLang="zh-CN" sz="3200" b="1" dirty="0">
                <a:latin typeface="+mn-lt"/>
              </a:rPr>
              <a:t>ENFOQUE DE </a:t>
            </a:r>
            <a:br>
              <a:rPr lang="en-US" altLang="zh-CN" sz="3200" b="1" dirty="0">
                <a:latin typeface="+mn-lt"/>
              </a:rPr>
            </a:br>
            <a:r>
              <a:rPr lang="zh-CN" altLang="zh-CN" sz="3200" b="1" dirty="0">
                <a:latin typeface="+mn-lt"/>
              </a:rPr>
              <a:t>INVESTIGACIÓN </a:t>
            </a:r>
            <a:br>
              <a:rPr lang="en-US" altLang="zh-CN" sz="3200" b="1" dirty="0">
                <a:latin typeface="+mn-lt"/>
              </a:rPr>
            </a:br>
            <a:r>
              <a:rPr lang="zh-CN" altLang="zh-CN" sz="3200" b="1" dirty="0">
                <a:latin typeface="+mn-lt"/>
              </a:rPr>
              <a:t>POR COMPETIDOR</a:t>
            </a:r>
            <a:endParaRPr lang="zh-CN" altLang="en-US" sz="3200" b="1" spc="-150" dirty="0">
              <a:latin typeface="+mn-lt"/>
              <a:ea typeface="苹方 常规" panose="020B0300000000000000" pitchFamily="34" charset="-122"/>
            </a:endParaRPr>
          </a:p>
        </p:txBody>
      </p:sp>
      <p:sp>
        <p:nvSpPr>
          <p:cNvPr id="11" name="副标题 2">
            <a:extLst>
              <a:ext uri="{FF2B5EF4-FFF2-40B4-BE49-F238E27FC236}">
                <a16:creationId xmlns:a16="http://schemas.microsoft.com/office/drawing/2014/main" id="{AB6F28BA-AE27-6BCA-AFAE-002EE85DBAFF}"/>
              </a:ext>
            </a:extLst>
          </p:cNvPr>
          <p:cNvSpPr>
            <a:spLocks noGrp="1"/>
          </p:cNvSpPr>
          <p:nvPr>
            <p:ph type="subTitle" idx="1"/>
          </p:nvPr>
        </p:nvSpPr>
        <p:spPr>
          <a:xfrm>
            <a:off x="4122317" y="590185"/>
            <a:ext cx="2034640" cy="420200"/>
          </a:xfrm>
        </p:spPr>
        <p:txBody>
          <a:bodyPr>
            <a:noAutofit/>
          </a:bodyPr>
          <a:lstStyle/>
          <a:p>
            <a:pPr algn="l"/>
            <a:r>
              <a:rPr lang="zh-CN" altLang="zh-CN" sz="1300" b="1" dirty="0"/>
              <a:t>BYD SEAL</a:t>
            </a:r>
            <a:endParaRPr lang="zh-CN" altLang="en-US" sz="1300" b="1" dirty="0"/>
          </a:p>
        </p:txBody>
      </p:sp>
      <p:cxnSp>
        <p:nvCxnSpPr>
          <p:cNvPr id="7" name="直接连接符 6">
            <a:extLst>
              <a:ext uri="{FF2B5EF4-FFF2-40B4-BE49-F238E27FC236}">
                <a16:creationId xmlns:a16="http://schemas.microsoft.com/office/drawing/2014/main" id="{A85184EE-AB6F-76E2-22DC-2BDCEB13133A}"/>
              </a:ext>
            </a:extLst>
          </p:cNvPr>
          <p:cNvCxnSpPr>
            <a:cxnSpLocks/>
          </p:cNvCxnSpPr>
          <p:nvPr/>
        </p:nvCxnSpPr>
        <p:spPr>
          <a:xfrm>
            <a:off x="4222844" y="487113"/>
            <a:ext cx="1254416" cy="0"/>
          </a:xfrm>
          <a:prstGeom prst="line">
            <a:avLst/>
          </a:prstGeom>
        </p:spPr>
        <p:style>
          <a:lnRef idx="2">
            <a:schemeClr val="dk1"/>
          </a:lnRef>
          <a:fillRef idx="0">
            <a:schemeClr val="dk1"/>
          </a:fillRef>
          <a:effectRef idx="1">
            <a:schemeClr val="dk1"/>
          </a:effectRef>
          <a:fontRef idx="minor">
            <a:schemeClr val="tx1"/>
          </a:fontRef>
        </p:style>
      </p:cxnSp>
      <p:cxnSp>
        <p:nvCxnSpPr>
          <p:cNvPr id="9" name="直接连接符 8">
            <a:extLst>
              <a:ext uri="{FF2B5EF4-FFF2-40B4-BE49-F238E27FC236}">
                <a16:creationId xmlns:a16="http://schemas.microsoft.com/office/drawing/2014/main" id="{C2D61983-2AAE-1927-19F6-F6F7C3E74799}"/>
              </a:ext>
            </a:extLst>
          </p:cNvPr>
          <p:cNvCxnSpPr>
            <a:cxnSpLocks/>
          </p:cNvCxnSpPr>
          <p:nvPr/>
        </p:nvCxnSpPr>
        <p:spPr>
          <a:xfrm>
            <a:off x="6160817" y="487113"/>
            <a:ext cx="1666340" cy="0"/>
          </a:xfrm>
          <a:prstGeom prst="line">
            <a:avLst/>
          </a:prstGeom>
        </p:spPr>
        <p:style>
          <a:lnRef idx="2">
            <a:schemeClr val="dk1"/>
          </a:lnRef>
          <a:fillRef idx="0">
            <a:schemeClr val="dk1"/>
          </a:fillRef>
          <a:effectRef idx="1">
            <a:schemeClr val="dk1"/>
          </a:effectRef>
          <a:fontRef idx="minor">
            <a:schemeClr val="tx1"/>
          </a:fontRef>
        </p:style>
      </p:cxnSp>
      <p:cxnSp>
        <p:nvCxnSpPr>
          <p:cNvPr id="10" name="直接连接符 9">
            <a:extLst>
              <a:ext uri="{FF2B5EF4-FFF2-40B4-BE49-F238E27FC236}">
                <a16:creationId xmlns:a16="http://schemas.microsoft.com/office/drawing/2014/main" id="{53125D08-4EF0-DC91-EE95-D4B62EF034D9}"/>
              </a:ext>
            </a:extLst>
          </p:cNvPr>
          <p:cNvCxnSpPr>
            <a:cxnSpLocks/>
          </p:cNvCxnSpPr>
          <p:nvPr/>
        </p:nvCxnSpPr>
        <p:spPr>
          <a:xfrm>
            <a:off x="8087507" y="487113"/>
            <a:ext cx="1670050" cy="0"/>
          </a:xfrm>
          <a:prstGeom prst="line">
            <a:avLst/>
          </a:prstGeom>
        </p:spPr>
        <p:style>
          <a:lnRef idx="2">
            <a:schemeClr val="dk1"/>
          </a:lnRef>
          <a:fillRef idx="0">
            <a:schemeClr val="dk1"/>
          </a:fillRef>
          <a:effectRef idx="1">
            <a:schemeClr val="dk1"/>
          </a:effectRef>
          <a:fontRef idx="minor">
            <a:schemeClr val="tx1"/>
          </a:fontRef>
        </p:style>
      </p:cxnSp>
      <p:sp>
        <p:nvSpPr>
          <p:cNvPr id="12" name="副标题 2">
            <a:extLst>
              <a:ext uri="{FF2B5EF4-FFF2-40B4-BE49-F238E27FC236}">
                <a16:creationId xmlns:a16="http://schemas.microsoft.com/office/drawing/2014/main" id="{BD95D0C3-B897-838F-B249-DAE0754C1682}"/>
              </a:ext>
            </a:extLst>
          </p:cNvPr>
          <p:cNvSpPr txBox="1">
            <a:spLocks/>
          </p:cNvSpPr>
          <p:nvPr/>
        </p:nvSpPr>
        <p:spPr>
          <a:xfrm>
            <a:off x="6059217" y="600307"/>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CASO DE REFERENCIA</a:t>
            </a:r>
            <a:endParaRPr lang="zh-CN" altLang="en-US" sz="1050" b="1" dirty="0"/>
          </a:p>
        </p:txBody>
      </p:sp>
      <p:sp>
        <p:nvSpPr>
          <p:cNvPr id="14" name="副标题 2">
            <a:extLst>
              <a:ext uri="{FF2B5EF4-FFF2-40B4-BE49-F238E27FC236}">
                <a16:creationId xmlns:a16="http://schemas.microsoft.com/office/drawing/2014/main" id="{9F151935-4F3F-C5DD-5B09-094990A547DD}"/>
              </a:ext>
            </a:extLst>
          </p:cNvPr>
          <p:cNvSpPr txBox="1">
            <a:spLocks/>
          </p:cNvSpPr>
          <p:nvPr/>
        </p:nvSpPr>
        <p:spPr>
          <a:xfrm>
            <a:off x="7985907" y="600307"/>
            <a:ext cx="2034640" cy="21093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ANÁLISIS CUALITATIVO</a:t>
            </a:r>
            <a:endParaRPr lang="zh-CN" altLang="en-US" sz="1050" b="1" dirty="0"/>
          </a:p>
        </p:txBody>
      </p:sp>
      <p:sp>
        <p:nvSpPr>
          <p:cNvPr id="16" name="副标题 2">
            <a:extLst>
              <a:ext uri="{FF2B5EF4-FFF2-40B4-BE49-F238E27FC236}">
                <a16:creationId xmlns:a16="http://schemas.microsoft.com/office/drawing/2014/main" id="{3AA8D631-E0B8-FC9D-BBA3-61A1AE836697}"/>
              </a:ext>
            </a:extLst>
          </p:cNvPr>
          <p:cNvSpPr txBox="1">
            <a:spLocks/>
          </p:cNvSpPr>
          <p:nvPr/>
        </p:nvSpPr>
        <p:spPr>
          <a:xfrm>
            <a:off x="6059217" y="1019775"/>
            <a:ext cx="1818740"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La colaboración con la eurocopa de 2024 incluyó exhibicio</a:t>
            </a:r>
            <a:r>
              <a:rPr lang="en-US" altLang="zh-CN" sz="1000" dirty="0"/>
              <a:t>-</a:t>
            </a:r>
            <a:r>
              <a:rPr lang="zh-CN" altLang="zh-CN" sz="1000" dirty="0"/>
              <a:t>nes de vehículos, actividades para aficionados y un progra</a:t>
            </a:r>
            <a:r>
              <a:rPr lang="en-US" altLang="zh-CN" sz="1000" dirty="0"/>
              <a:t>--</a:t>
            </a:r>
            <a:r>
              <a:rPr lang="zh-CN" altLang="zh-CN" sz="1000" dirty="0"/>
              <a:t>ma anunciado de eventos en más de 230 tiendas de 19 </a:t>
            </a:r>
            <a:r>
              <a:rPr lang="en-US" altLang="zh-CN" sz="1000" dirty="0"/>
              <a:t>    </a:t>
            </a:r>
            <a:r>
              <a:rPr lang="zh-CN" altLang="zh-CN" sz="1000" dirty="0"/>
              <a:t>países europeos.</a:t>
            </a:r>
            <a:endParaRPr lang="zh-CN" altLang="en-US" sz="1000" b="1" dirty="0"/>
          </a:p>
        </p:txBody>
      </p:sp>
      <p:sp>
        <p:nvSpPr>
          <p:cNvPr id="18" name="副标题 2">
            <a:extLst>
              <a:ext uri="{FF2B5EF4-FFF2-40B4-BE49-F238E27FC236}">
                <a16:creationId xmlns:a16="http://schemas.microsoft.com/office/drawing/2014/main" id="{CE296C78-DBC2-46B0-A1D6-1FCC04618313}"/>
              </a:ext>
            </a:extLst>
          </p:cNvPr>
          <p:cNvSpPr txBox="1">
            <a:spLocks/>
          </p:cNvSpPr>
          <p:nvPr/>
        </p:nvSpPr>
        <p:spPr>
          <a:xfrm>
            <a:off x="7985907" y="1019775"/>
            <a:ext cx="1831440" cy="1683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00" dirty="0"/>
              <a:t>Examinar cómo se combinan </a:t>
            </a:r>
            <a:r>
              <a:rPr lang="en-US" altLang="zh-CN" sz="1000" dirty="0"/>
              <a:t> </a:t>
            </a:r>
            <a:r>
              <a:rPr lang="zh-CN" altLang="zh-CN" sz="1000" dirty="0"/>
              <a:t>la tecnología, el diseño, las actividades y la experiencia del usuario. Comprobar si el público puede encontrar el modelo correspondiente, las explicaciones técnicas, el precio local, las condiciones de compra y los puntos de contacto y prueba.</a:t>
            </a:r>
            <a:endParaRPr lang="zh-CN" altLang="en-US" sz="1000" b="1" dirty="0"/>
          </a:p>
        </p:txBody>
      </p:sp>
      <p:cxnSp>
        <p:nvCxnSpPr>
          <p:cNvPr id="22" name="直接连接符 21">
            <a:extLst>
              <a:ext uri="{FF2B5EF4-FFF2-40B4-BE49-F238E27FC236}">
                <a16:creationId xmlns:a16="http://schemas.microsoft.com/office/drawing/2014/main" id="{D1218648-5E05-3ECA-B945-68069CB60375}"/>
              </a:ext>
            </a:extLst>
          </p:cNvPr>
          <p:cNvCxnSpPr>
            <a:cxnSpLocks/>
          </p:cNvCxnSpPr>
          <p:nvPr/>
        </p:nvCxnSpPr>
        <p:spPr>
          <a:xfrm>
            <a:off x="10007847" y="487113"/>
            <a:ext cx="1591210" cy="0"/>
          </a:xfrm>
          <a:prstGeom prst="line">
            <a:avLst/>
          </a:prstGeom>
        </p:spPr>
        <p:style>
          <a:lnRef idx="2">
            <a:schemeClr val="dk1"/>
          </a:lnRef>
          <a:fillRef idx="0">
            <a:schemeClr val="dk1"/>
          </a:fillRef>
          <a:effectRef idx="1">
            <a:schemeClr val="dk1"/>
          </a:effectRef>
          <a:fontRef idx="minor">
            <a:schemeClr val="tx1"/>
          </a:fontRef>
        </p:style>
      </p:cxnSp>
      <p:sp>
        <p:nvSpPr>
          <p:cNvPr id="23" name="副标题 2">
            <a:extLst>
              <a:ext uri="{FF2B5EF4-FFF2-40B4-BE49-F238E27FC236}">
                <a16:creationId xmlns:a16="http://schemas.microsoft.com/office/drawing/2014/main" id="{171E6823-D286-3751-C3B2-5821952BD3A5}"/>
              </a:ext>
            </a:extLst>
          </p:cNvPr>
          <p:cNvSpPr txBox="1">
            <a:spLocks/>
          </p:cNvSpPr>
          <p:nvPr/>
        </p:nvSpPr>
        <p:spPr>
          <a:xfrm>
            <a:off x="9906247" y="600307"/>
            <a:ext cx="2034640" cy="4201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RECOGIDA CUANTITATIVA PENDIENTE</a:t>
            </a:r>
            <a:endParaRPr lang="zh-CN" altLang="en-US" sz="1050" b="1" dirty="0"/>
          </a:p>
        </p:txBody>
      </p:sp>
      <p:sp>
        <p:nvSpPr>
          <p:cNvPr id="24" name="副标题 2">
            <a:extLst>
              <a:ext uri="{FF2B5EF4-FFF2-40B4-BE49-F238E27FC236}">
                <a16:creationId xmlns:a16="http://schemas.microsoft.com/office/drawing/2014/main" id="{252BF30A-1602-CA66-C54E-494434B4849B}"/>
              </a:ext>
            </a:extLst>
          </p:cNvPr>
          <p:cNvSpPr txBox="1">
            <a:spLocks/>
          </p:cNvSpPr>
          <p:nvPr/>
        </p:nvSpPr>
        <p:spPr>
          <a:xfrm>
            <a:off x="9906247" y="1019775"/>
            <a:ext cx="1831440" cy="1683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Proporción de contenidos tec</a:t>
            </a:r>
            <a:r>
              <a:rPr lang="en-US" altLang="zh-CN" sz="1000" dirty="0"/>
              <a:t>-</a:t>
            </a:r>
            <a:r>
              <a:rPr lang="zh-CN" altLang="zh-CN" sz="1000" dirty="0"/>
              <a:t>nológicos, de diseño y de ac</a:t>
            </a:r>
            <a:r>
              <a:rPr lang="en-US" altLang="zh-CN" sz="1000" dirty="0"/>
              <a:t>-</a:t>
            </a:r>
            <a:r>
              <a:rPr lang="zh-CN" altLang="zh-CN" sz="1000" dirty="0"/>
              <a:t>tividades; proporción con ac</a:t>
            </a:r>
            <a:r>
              <a:rPr lang="en-US" altLang="zh-CN" sz="1000" dirty="0"/>
              <a:t>-</a:t>
            </a:r>
            <a:r>
              <a:rPr lang="zh-CN" altLang="zh-CN" sz="1000" dirty="0"/>
              <a:t>ceso a información del mod</a:t>
            </a:r>
            <a:r>
              <a:rPr lang="en-US" altLang="zh-CN" sz="1000" dirty="0"/>
              <a:t>--</a:t>
            </a:r>
            <a:r>
              <a:rPr lang="zh-CN" altLang="zh-CN" sz="1000" dirty="0"/>
              <a:t>elo o a una experiencia; posibles </a:t>
            </a:r>
            <a:r>
              <a:rPr lang="en-US" altLang="zh-CN" sz="1000" dirty="0"/>
              <a:t> </a:t>
            </a:r>
            <a:r>
              <a:rPr lang="zh-CN" altLang="zh-CN" sz="1000" dirty="0"/>
              <a:t>interrupciones informati</a:t>
            </a:r>
            <a:r>
              <a:rPr lang="en-US" altLang="zh-CN" sz="1000" dirty="0"/>
              <a:t>-</a:t>
            </a:r>
            <a:r>
              <a:rPr lang="zh-CN" altLang="zh-CN" sz="1000" dirty="0"/>
              <a:t>vas entre las redes sociales y las páginas locales.</a:t>
            </a:r>
            <a:endParaRPr lang="zh-CN" altLang="en-US" sz="1000" b="1" dirty="0"/>
          </a:p>
        </p:txBody>
      </p:sp>
      <p:sp>
        <p:nvSpPr>
          <p:cNvPr id="29" name="副标题 2">
            <a:extLst>
              <a:ext uri="{FF2B5EF4-FFF2-40B4-BE49-F238E27FC236}">
                <a16:creationId xmlns:a16="http://schemas.microsoft.com/office/drawing/2014/main" id="{F7E97889-C87C-0BD6-6ABE-118972B835E4}"/>
              </a:ext>
            </a:extLst>
          </p:cNvPr>
          <p:cNvSpPr txBox="1">
            <a:spLocks/>
          </p:cNvSpPr>
          <p:nvPr/>
        </p:nvSpPr>
        <p:spPr>
          <a:xfrm>
            <a:off x="4122317" y="2743937"/>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300" b="1" dirty="0"/>
              <a:t>Tesla Model 3</a:t>
            </a:r>
            <a:endParaRPr lang="zh-CN" altLang="en-US" sz="1300" b="1" dirty="0"/>
          </a:p>
        </p:txBody>
      </p:sp>
      <p:cxnSp>
        <p:nvCxnSpPr>
          <p:cNvPr id="31" name="直接连接符 30">
            <a:extLst>
              <a:ext uri="{FF2B5EF4-FFF2-40B4-BE49-F238E27FC236}">
                <a16:creationId xmlns:a16="http://schemas.microsoft.com/office/drawing/2014/main" id="{1A340B9C-4860-46D7-C114-66A5EF7C6A93}"/>
              </a:ext>
            </a:extLst>
          </p:cNvPr>
          <p:cNvCxnSpPr>
            <a:cxnSpLocks/>
          </p:cNvCxnSpPr>
          <p:nvPr/>
        </p:nvCxnSpPr>
        <p:spPr>
          <a:xfrm>
            <a:off x="4222844" y="2628165"/>
            <a:ext cx="1254416" cy="0"/>
          </a:xfrm>
          <a:prstGeom prst="line">
            <a:avLst/>
          </a:prstGeom>
        </p:spPr>
        <p:style>
          <a:lnRef idx="2">
            <a:schemeClr val="dk1"/>
          </a:lnRef>
          <a:fillRef idx="0">
            <a:schemeClr val="dk1"/>
          </a:fillRef>
          <a:effectRef idx="1">
            <a:schemeClr val="dk1"/>
          </a:effectRef>
          <a:fontRef idx="minor">
            <a:schemeClr val="tx1"/>
          </a:fontRef>
        </p:style>
      </p:cxnSp>
      <p:cxnSp>
        <p:nvCxnSpPr>
          <p:cNvPr id="32" name="直接连接符 31">
            <a:extLst>
              <a:ext uri="{FF2B5EF4-FFF2-40B4-BE49-F238E27FC236}">
                <a16:creationId xmlns:a16="http://schemas.microsoft.com/office/drawing/2014/main" id="{2DCB1AC9-C68C-1104-4ABF-CE599F50A738}"/>
              </a:ext>
            </a:extLst>
          </p:cNvPr>
          <p:cNvCxnSpPr>
            <a:cxnSpLocks/>
          </p:cNvCxnSpPr>
          <p:nvPr/>
        </p:nvCxnSpPr>
        <p:spPr>
          <a:xfrm>
            <a:off x="6160817" y="2628165"/>
            <a:ext cx="1666340" cy="0"/>
          </a:xfrm>
          <a:prstGeom prst="line">
            <a:avLst/>
          </a:prstGeom>
        </p:spPr>
        <p:style>
          <a:lnRef idx="2">
            <a:schemeClr val="dk1"/>
          </a:lnRef>
          <a:fillRef idx="0">
            <a:schemeClr val="dk1"/>
          </a:fillRef>
          <a:effectRef idx="1">
            <a:schemeClr val="dk1"/>
          </a:effectRef>
          <a:fontRef idx="minor">
            <a:schemeClr val="tx1"/>
          </a:fontRef>
        </p:style>
      </p:cxnSp>
      <p:cxnSp>
        <p:nvCxnSpPr>
          <p:cNvPr id="33" name="直接连接符 32">
            <a:extLst>
              <a:ext uri="{FF2B5EF4-FFF2-40B4-BE49-F238E27FC236}">
                <a16:creationId xmlns:a16="http://schemas.microsoft.com/office/drawing/2014/main" id="{65348F0A-50F8-BC55-6755-553E167A5AD8}"/>
              </a:ext>
            </a:extLst>
          </p:cNvPr>
          <p:cNvCxnSpPr>
            <a:cxnSpLocks/>
          </p:cNvCxnSpPr>
          <p:nvPr/>
        </p:nvCxnSpPr>
        <p:spPr>
          <a:xfrm>
            <a:off x="8087507" y="2628165"/>
            <a:ext cx="1670050" cy="0"/>
          </a:xfrm>
          <a:prstGeom prst="line">
            <a:avLst/>
          </a:prstGeom>
        </p:spPr>
        <p:style>
          <a:lnRef idx="2">
            <a:schemeClr val="dk1"/>
          </a:lnRef>
          <a:fillRef idx="0">
            <a:schemeClr val="dk1"/>
          </a:fillRef>
          <a:effectRef idx="1">
            <a:schemeClr val="dk1"/>
          </a:effectRef>
          <a:fontRef idx="minor">
            <a:schemeClr val="tx1"/>
          </a:fontRef>
        </p:style>
      </p:cxnSp>
      <p:sp>
        <p:nvSpPr>
          <p:cNvPr id="34" name="副标题 2">
            <a:extLst>
              <a:ext uri="{FF2B5EF4-FFF2-40B4-BE49-F238E27FC236}">
                <a16:creationId xmlns:a16="http://schemas.microsoft.com/office/drawing/2014/main" id="{710FBA6A-797D-F018-1844-4599D0786A05}"/>
              </a:ext>
            </a:extLst>
          </p:cNvPr>
          <p:cNvSpPr txBox="1">
            <a:spLocks/>
          </p:cNvSpPr>
          <p:nvPr/>
        </p:nvSpPr>
        <p:spPr>
          <a:xfrm>
            <a:off x="6059217" y="2741359"/>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MATERIAL DE REFERENCIA</a:t>
            </a:r>
            <a:endParaRPr lang="zh-CN" altLang="en-US" sz="1050" b="1" dirty="0"/>
          </a:p>
        </p:txBody>
      </p:sp>
      <p:sp>
        <p:nvSpPr>
          <p:cNvPr id="35" name="副标题 2">
            <a:extLst>
              <a:ext uri="{FF2B5EF4-FFF2-40B4-BE49-F238E27FC236}">
                <a16:creationId xmlns:a16="http://schemas.microsoft.com/office/drawing/2014/main" id="{D2D5EA2F-0E5D-FFB5-F73C-C41FF8FD1B6B}"/>
              </a:ext>
            </a:extLst>
          </p:cNvPr>
          <p:cNvSpPr txBox="1">
            <a:spLocks/>
          </p:cNvSpPr>
          <p:nvPr/>
        </p:nvSpPr>
        <p:spPr>
          <a:xfrm>
            <a:off x="7985907" y="2741359"/>
            <a:ext cx="2034640" cy="21093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ANÁLISIS CUALITATIVO</a:t>
            </a:r>
            <a:endParaRPr lang="zh-CN" altLang="en-US" sz="1050" b="1" dirty="0"/>
          </a:p>
        </p:txBody>
      </p:sp>
      <p:sp>
        <p:nvSpPr>
          <p:cNvPr id="36" name="副标题 2">
            <a:extLst>
              <a:ext uri="{FF2B5EF4-FFF2-40B4-BE49-F238E27FC236}">
                <a16:creationId xmlns:a16="http://schemas.microsoft.com/office/drawing/2014/main" id="{D2554420-0ED2-EB5E-E30E-FF3329E15621}"/>
              </a:ext>
            </a:extLst>
          </p:cNvPr>
          <p:cNvSpPr txBox="1">
            <a:spLocks/>
          </p:cNvSpPr>
          <p:nvPr/>
        </p:nvSpPr>
        <p:spPr>
          <a:xfrm>
            <a:off x="6059217" y="3160827"/>
            <a:ext cx="1837790"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El configurador, la página del model 3 y las páginas de gara</a:t>
            </a:r>
            <a:r>
              <a:rPr lang="en-US" altLang="zh-CN" sz="1000" dirty="0"/>
              <a:t>-</a:t>
            </a:r>
            <a:r>
              <a:rPr lang="zh-CN" altLang="zh-CN" sz="1000" dirty="0"/>
              <a:t>ntía y conectividad de tesla españa.</a:t>
            </a:r>
            <a:endParaRPr lang="zh-CN" altLang="en-US" sz="1000" b="1" dirty="0"/>
          </a:p>
        </p:txBody>
      </p:sp>
      <p:sp>
        <p:nvSpPr>
          <p:cNvPr id="37" name="副标题 2">
            <a:extLst>
              <a:ext uri="{FF2B5EF4-FFF2-40B4-BE49-F238E27FC236}">
                <a16:creationId xmlns:a16="http://schemas.microsoft.com/office/drawing/2014/main" id="{8F39CB12-ADD6-F5CF-10D6-5C55013E40C7}"/>
              </a:ext>
            </a:extLst>
          </p:cNvPr>
          <p:cNvSpPr txBox="1">
            <a:spLocks/>
          </p:cNvSpPr>
          <p:nvPr/>
        </p:nvSpPr>
        <p:spPr>
          <a:xfrm>
            <a:off x="7985907" y="3160827"/>
            <a:ext cx="1831440" cy="1683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Examinar cómo se relacionan el precio y la experiencia del </a:t>
            </a:r>
            <a:r>
              <a:rPr lang="en-US" altLang="zh-CN" sz="1000" dirty="0"/>
              <a:t> </a:t>
            </a:r>
            <a:r>
              <a:rPr lang="zh-CN" altLang="zh-CN" sz="1000" dirty="0"/>
              <a:t>vehículo, y qué información </a:t>
            </a:r>
            <a:r>
              <a:rPr lang="en-US" altLang="zh-CN" sz="1000" dirty="0"/>
              <a:t>  </a:t>
            </a:r>
            <a:r>
              <a:rPr lang="zh-CN" altLang="zh-CN" sz="1000" dirty="0"/>
              <a:t>sobre calidad, garantías y serv</a:t>
            </a:r>
            <a:r>
              <a:rPr lang="en-US" altLang="zh-CN" sz="1000" dirty="0"/>
              <a:t>-</a:t>
            </a:r>
            <a:r>
              <a:rPr lang="zh-CN" altLang="zh-CN" sz="1000" dirty="0"/>
              <a:t>icio facilita la evaluación. No </a:t>
            </a:r>
            <a:r>
              <a:rPr lang="en-US" altLang="zh-CN" sz="1000" dirty="0"/>
              <a:t> </a:t>
            </a:r>
            <a:r>
              <a:rPr lang="zh-CN" altLang="zh-CN" sz="1000" dirty="0"/>
              <a:t>se presupone que un precio</a:t>
            </a:r>
            <a:r>
              <a:rPr lang="en-US" altLang="zh-CN" sz="1000" dirty="0"/>
              <a:t> </a:t>
            </a:r>
            <a:r>
              <a:rPr lang="zh-CN" altLang="zh-CN" sz="1000" dirty="0"/>
              <a:t> bajo genere desconfianza.</a:t>
            </a:r>
            <a:endParaRPr lang="zh-CN" altLang="en-US" sz="1000" b="1" dirty="0"/>
          </a:p>
        </p:txBody>
      </p:sp>
      <p:cxnSp>
        <p:nvCxnSpPr>
          <p:cNvPr id="38" name="直接连接符 37">
            <a:extLst>
              <a:ext uri="{FF2B5EF4-FFF2-40B4-BE49-F238E27FC236}">
                <a16:creationId xmlns:a16="http://schemas.microsoft.com/office/drawing/2014/main" id="{5657B044-EDE4-4288-2BF2-738BFF967506}"/>
              </a:ext>
            </a:extLst>
          </p:cNvPr>
          <p:cNvCxnSpPr>
            <a:cxnSpLocks/>
          </p:cNvCxnSpPr>
          <p:nvPr/>
        </p:nvCxnSpPr>
        <p:spPr>
          <a:xfrm>
            <a:off x="10007847" y="2628165"/>
            <a:ext cx="1591210" cy="0"/>
          </a:xfrm>
          <a:prstGeom prst="line">
            <a:avLst/>
          </a:prstGeom>
        </p:spPr>
        <p:style>
          <a:lnRef idx="2">
            <a:schemeClr val="dk1"/>
          </a:lnRef>
          <a:fillRef idx="0">
            <a:schemeClr val="dk1"/>
          </a:fillRef>
          <a:effectRef idx="1">
            <a:schemeClr val="dk1"/>
          </a:effectRef>
          <a:fontRef idx="minor">
            <a:schemeClr val="tx1"/>
          </a:fontRef>
        </p:style>
      </p:cxnSp>
      <p:sp>
        <p:nvSpPr>
          <p:cNvPr id="39" name="副标题 2">
            <a:extLst>
              <a:ext uri="{FF2B5EF4-FFF2-40B4-BE49-F238E27FC236}">
                <a16:creationId xmlns:a16="http://schemas.microsoft.com/office/drawing/2014/main" id="{965FE257-A703-4E67-E938-CD17C3B5EFE4}"/>
              </a:ext>
            </a:extLst>
          </p:cNvPr>
          <p:cNvSpPr txBox="1">
            <a:spLocks/>
          </p:cNvSpPr>
          <p:nvPr/>
        </p:nvSpPr>
        <p:spPr>
          <a:xfrm>
            <a:off x="9906247" y="2741359"/>
            <a:ext cx="2034640" cy="4201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RECOGIDA CUANTITATIVA PENDIENTE</a:t>
            </a:r>
            <a:endParaRPr lang="zh-CN" altLang="en-US" sz="1050" b="1" dirty="0"/>
          </a:p>
        </p:txBody>
      </p:sp>
      <p:sp>
        <p:nvSpPr>
          <p:cNvPr id="40" name="副标题 2">
            <a:extLst>
              <a:ext uri="{FF2B5EF4-FFF2-40B4-BE49-F238E27FC236}">
                <a16:creationId xmlns:a16="http://schemas.microsoft.com/office/drawing/2014/main" id="{AF77B800-4240-7877-76A2-3B37DCBB05B0}"/>
              </a:ext>
            </a:extLst>
          </p:cNvPr>
          <p:cNvSpPr txBox="1">
            <a:spLocks/>
          </p:cNvSpPr>
          <p:nvPr/>
        </p:nvSpPr>
        <p:spPr>
          <a:xfrm>
            <a:off x="9906247" y="3160827"/>
            <a:ext cx="1831440" cy="1683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Proporción de contenidos cen</a:t>
            </a:r>
            <a:r>
              <a:rPr lang="en-US" altLang="zh-CN" sz="1000" dirty="0"/>
              <a:t>-</a:t>
            </a:r>
            <a:r>
              <a:rPr lang="zh-CN" altLang="zh-CN" sz="1000" dirty="0"/>
              <a:t>trados en el precio; proporci</a:t>
            </a:r>
            <a:r>
              <a:rPr lang="en-US" altLang="zh-CN" sz="1000" dirty="0"/>
              <a:t>-</a:t>
            </a:r>
            <a:r>
              <a:rPr lang="zh-CN" altLang="zh-CN" sz="1000" dirty="0"/>
              <a:t>ón que incorpora equipamie</a:t>
            </a:r>
            <a:r>
              <a:rPr lang="en-US" altLang="zh-CN" sz="1000" dirty="0"/>
              <a:t>-</a:t>
            </a:r>
            <a:r>
              <a:rPr lang="zh-CN" altLang="zh-CN" sz="1000" dirty="0"/>
              <a:t>nto, garantías o pruebas; inf</a:t>
            </a:r>
            <a:r>
              <a:rPr lang="en-US" altLang="zh-CN" sz="1000" dirty="0"/>
              <a:t>-</a:t>
            </a:r>
            <a:r>
              <a:rPr lang="zh-CN" altLang="zh-CN" sz="1000" dirty="0"/>
              <a:t>ormación sobre condiciones de precio; distribución de co</a:t>
            </a:r>
            <a:r>
              <a:rPr lang="en-US" altLang="zh-CN" sz="1000" dirty="0"/>
              <a:t>--</a:t>
            </a:r>
            <a:r>
              <a:rPr lang="zh-CN" altLang="zh-CN" sz="1000" dirty="0"/>
              <a:t>mentarios entre consultas de </a:t>
            </a:r>
            <a:r>
              <a:rPr lang="en-US" altLang="zh-CN" sz="1000" dirty="0"/>
              <a:t>-</a:t>
            </a:r>
            <a:r>
              <a:rPr lang="zh-CN" altLang="zh-CN" sz="1000" dirty="0"/>
              <a:t>precio, valor percibido, calid</a:t>
            </a:r>
            <a:r>
              <a:rPr lang="en-US" altLang="zh-CN" sz="1000" dirty="0"/>
              <a:t>-</a:t>
            </a:r>
            <a:r>
              <a:rPr lang="zh-CN" altLang="zh-CN" sz="1000" dirty="0"/>
              <a:t>ad y costes a largo plazo.</a:t>
            </a:r>
            <a:endParaRPr lang="zh-CN" altLang="en-US" sz="1000" b="1" dirty="0"/>
          </a:p>
        </p:txBody>
      </p:sp>
      <p:sp>
        <p:nvSpPr>
          <p:cNvPr id="41" name="副标题 2">
            <a:extLst>
              <a:ext uri="{FF2B5EF4-FFF2-40B4-BE49-F238E27FC236}">
                <a16:creationId xmlns:a16="http://schemas.microsoft.com/office/drawing/2014/main" id="{7F6A1712-7D14-F542-B009-11C0B7DE40AD}"/>
              </a:ext>
            </a:extLst>
          </p:cNvPr>
          <p:cNvSpPr txBox="1">
            <a:spLocks/>
          </p:cNvSpPr>
          <p:nvPr/>
        </p:nvSpPr>
        <p:spPr>
          <a:xfrm>
            <a:off x="4122317" y="4857385"/>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300" b="1" dirty="0"/>
              <a:t>NIO ET5</a:t>
            </a:r>
            <a:endParaRPr lang="zh-CN" altLang="en-US" sz="1300" b="1" dirty="0"/>
          </a:p>
        </p:txBody>
      </p:sp>
      <p:cxnSp>
        <p:nvCxnSpPr>
          <p:cNvPr id="43" name="直接连接符 42">
            <a:extLst>
              <a:ext uri="{FF2B5EF4-FFF2-40B4-BE49-F238E27FC236}">
                <a16:creationId xmlns:a16="http://schemas.microsoft.com/office/drawing/2014/main" id="{062D0197-0566-933D-4E9B-9C8CEF4D3974}"/>
              </a:ext>
            </a:extLst>
          </p:cNvPr>
          <p:cNvCxnSpPr>
            <a:cxnSpLocks/>
          </p:cNvCxnSpPr>
          <p:nvPr/>
        </p:nvCxnSpPr>
        <p:spPr>
          <a:xfrm>
            <a:off x="4222844" y="4741613"/>
            <a:ext cx="1254416" cy="0"/>
          </a:xfrm>
          <a:prstGeom prst="line">
            <a:avLst/>
          </a:prstGeom>
        </p:spPr>
        <p:style>
          <a:lnRef idx="2">
            <a:schemeClr val="dk1"/>
          </a:lnRef>
          <a:fillRef idx="0">
            <a:schemeClr val="dk1"/>
          </a:fillRef>
          <a:effectRef idx="1">
            <a:schemeClr val="dk1"/>
          </a:effectRef>
          <a:fontRef idx="minor">
            <a:schemeClr val="tx1"/>
          </a:fontRef>
        </p:style>
      </p:cxnSp>
      <p:cxnSp>
        <p:nvCxnSpPr>
          <p:cNvPr id="44" name="直接连接符 43">
            <a:extLst>
              <a:ext uri="{FF2B5EF4-FFF2-40B4-BE49-F238E27FC236}">
                <a16:creationId xmlns:a16="http://schemas.microsoft.com/office/drawing/2014/main" id="{E9183576-8AB8-0587-B7A5-7E303CB95A29}"/>
              </a:ext>
            </a:extLst>
          </p:cNvPr>
          <p:cNvCxnSpPr>
            <a:cxnSpLocks/>
          </p:cNvCxnSpPr>
          <p:nvPr/>
        </p:nvCxnSpPr>
        <p:spPr>
          <a:xfrm>
            <a:off x="6160817" y="4741613"/>
            <a:ext cx="1666340" cy="0"/>
          </a:xfrm>
          <a:prstGeom prst="line">
            <a:avLst/>
          </a:prstGeom>
        </p:spPr>
        <p:style>
          <a:lnRef idx="2">
            <a:schemeClr val="dk1"/>
          </a:lnRef>
          <a:fillRef idx="0">
            <a:schemeClr val="dk1"/>
          </a:fillRef>
          <a:effectRef idx="1">
            <a:schemeClr val="dk1"/>
          </a:effectRef>
          <a:fontRef idx="minor">
            <a:schemeClr val="tx1"/>
          </a:fontRef>
        </p:style>
      </p:cxnSp>
      <p:cxnSp>
        <p:nvCxnSpPr>
          <p:cNvPr id="45" name="直接连接符 44">
            <a:extLst>
              <a:ext uri="{FF2B5EF4-FFF2-40B4-BE49-F238E27FC236}">
                <a16:creationId xmlns:a16="http://schemas.microsoft.com/office/drawing/2014/main" id="{82F19C5E-9F92-0EB5-9B13-E25493199A94}"/>
              </a:ext>
            </a:extLst>
          </p:cNvPr>
          <p:cNvCxnSpPr>
            <a:cxnSpLocks/>
          </p:cNvCxnSpPr>
          <p:nvPr/>
        </p:nvCxnSpPr>
        <p:spPr>
          <a:xfrm>
            <a:off x="8087507" y="4741613"/>
            <a:ext cx="1670050" cy="0"/>
          </a:xfrm>
          <a:prstGeom prst="line">
            <a:avLst/>
          </a:prstGeom>
        </p:spPr>
        <p:style>
          <a:lnRef idx="2">
            <a:schemeClr val="dk1"/>
          </a:lnRef>
          <a:fillRef idx="0">
            <a:schemeClr val="dk1"/>
          </a:fillRef>
          <a:effectRef idx="1">
            <a:schemeClr val="dk1"/>
          </a:effectRef>
          <a:fontRef idx="minor">
            <a:schemeClr val="tx1"/>
          </a:fontRef>
        </p:style>
      </p:cxnSp>
      <p:sp>
        <p:nvSpPr>
          <p:cNvPr id="46" name="副标题 2">
            <a:extLst>
              <a:ext uri="{FF2B5EF4-FFF2-40B4-BE49-F238E27FC236}">
                <a16:creationId xmlns:a16="http://schemas.microsoft.com/office/drawing/2014/main" id="{8D22F51B-4611-EDF1-D4B8-FD026CAEA46A}"/>
              </a:ext>
            </a:extLst>
          </p:cNvPr>
          <p:cNvSpPr txBox="1">
            <a:spLocks/>
          </p:cNvSpPr>
          <p:nvPr/>
        </p:nvSpPr>
        <p:spPr>
          <a:xfrm>
            <a:off x="6059217" y="4854807"/>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CASO DE REFERENCIA</a:t>
            </a:r>
            <a:endParaRPr lang="zh-CN" altLang="en-US" sz="1050" b="1" dirty="0"/>
          </a:p>
        </p:txBody>
      </p:sp>
      <p:sp>
        <p:nvSpPr>
          <p:cNvPr id="47" name="副标题 2">
            <a:extLst>
              <a:ext uri="{FF2B5EF4-FFF2-40B4-BE49-F238E27FC236}">
                <a16:creationId xmlns:a16="http://schemas.microsoft.com/office/drawing/2014/main" id="{A76CF4D8-F3A3-D107-6738-682F5C78AF6F}"/>
              </a:ext>
            </a:extLst>
          </p:cNvPr>
          <p:cNvSpPr txBox="1">
            <a:spLocks/>
          </p:cNvSpPr>
          <p:nvPr/>
        </p:nvSpPr>
        <p:spPr>
          <a:xfrm>
            <a:off x="7985907" y="4854807"/>
            <a:ext cx="2034640" cy="21093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ANÁLISIS CUALITATIVO</a:t>
            </a:r>
            <a:endParaRPr lang="zh-CN" altLang="en-US" sz="1050" b="1" dirty="0"/>
          </a:p>
        </p:txBody>
      </p:sp>
      <p:sp>
        <p:nvSpPr>
          <p:cNvPr id="48" name="副标题 2">
            <a:extLst>
              <a:ext uri="{FF2B5EF4-FFF2-40B4-BE49-F238E27FC236}">
                <a16:creationId xmlns:a16="http://schemas.microsoft.com/office/drawing/2014/main" id="{9BA2DEC2-3D96-56E8-6EC0-D4164D776428}"/>
              </a:ext>
            </a:extLst>
          </p:cNvPr>
          <p:cNvSpPr txBox="1">
            <a:spLocks/>
          </p:cNvSpPr>
          <p:nvPr/>
        </p:nvSpPr>
        <p:spPr>
          <a:xfrm>
            <a:off x="6059217" y="5274275"/>
            <a:ext cx="1818740"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La presentación de NIO sobre la demostración de intercamb</a:t>
            </a:r>
            <a:r>
              <a:rPr lang="en-US" altLang="zh-CN" sz="1000" dirty="0"/>
              <a:t>-</a:t>
            </a:r>
            <a:r>
              <a:rPr lang="zh-CN" altLang="zh-CN" sz="1000" dirty="0"/>
              <a:t>io de baterías realizada por </a:t>
            </a:r>
            <a:r>
              <a:rPr lang="en-US" altLang="zh-CN" sz="1000" dirty="0"/>
              <a:t>  </a:t>
            </a:r>
            <a:r>
              <a:rPr lang="zh-CN" altLang="zh-CN" sz="1000" dirty="0"/>
              <a:t>galileo en noruega y la incorp</a:t>
            </a:r>
            <a:r>
              <a:rPr lang="en-US" altLang="zh-CN" sz="1000" dirty="0"/>
              <a:t>-</a:t>
            </a:r>
            <a:r>
              <a:rPr lang="zh-CN" altLang="zh-CN" sz="1000" dirty="0"/>
              <a:t>oración de la opción de com</a:t>
            </a:r>
            <a:r>
              <a:rPr lang="en-US" altLang="zh-CN" sz="1000" dirty="0"/>
              <a:t>-</a:t>
            </a:r>
            <a:r>
              <a:rPr lang="zh-CN" altLang="zh-CN" sz="1000" dirty="0"/>
              <a:t>pra en cuatro mercados eur</a:t>
            </a:r>
            <a:r>
              <a:rPr lang="en-US" altLang="zh-CN" sz="1000" dirty="0"/>
              <a:t>-</a:t>
            </a:r>
            <a:r>
              <a:rPr lang="zh-CN" altLang="zh-CN" sz="1000" dirty="0"/>
              <a:t>opeos en 2022.</a:t>
            </a:r>
            <a:endParaRPr lang="zh-CN" altLang="en-US" sz="1000" b="1" dirty="0"/>
          </a:p>
        </p:txBody>
      </p:sp>
      <p:sp>
        <p:nvSpPr>
          <p:cNvPr id="49" name="副标题 2">
            <a:extLst>
              <a:ext uri="{FF2B5EF4-FFF2-40B4-BE49-F238E27FC236}">
                <a16:creationId xmlns:a16="http://schemas.microsoft.com/office/drawing/2014/main" id="{C344CAB0-BC6F-EC09-C751-0D0045D45B15}"/>
              </a:ext>
            </a:extLst>
          </p:cNvPr>
          <p:cNvSpPr txBox="1">
            <a:spLocks/>
          </p:cNvSpPr>
          <p:nvPr/>
        </p:nvSpPr>
        <p:spPr>
          <a:xfrm>
            <a:off x="7985907" y="5274275"/>
            <a:ext cx="2021940" cy="1683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t"/>
            <a:r>
              <a:rPr lang="zh-CN" altLang="zh-CN" sz="1000" dirty="0"/>
              <a:t>Examinar cómo el intercambio </a:t>
            </a:r>
            <a:r>
              <a:rPr lang="en-US" altLang="zh-CN" sz="1000" dirty="0"/>
              <a:t> </a:t>
            </a:r>
            <a:r>
              <a:rPr lang="zh-CN" altLang="zh-CN" sz="1000" dirty="0"/>
              <a:t>de baterías se presenta como una experiencia de tiempo y operación. Distinguir la compra del vehículo, el alquiler de la batería y la suscripción del vehículo, considerando los </a:t>
            </a:r>
            <a:r>
              <a:rPr lang="en-US" altLang="zh-CN" sz="1000" dirty="0"/>
              <a:t> </a:t>
            </a:r>
            <a:r>
              <a:rPr lang="zh-CN" altLang="zh-CN" sz="1000" dirty="0"/>
              <a:t>costes continuos y la</a:t>
            </a:r>
            <a:r>
              <a:rPr lang="en-US" altLang="zh-CN" sz="1000" dirty="0"/>
              <a:t> </a:t>
            </a:r>
            <a:r>
              <a:rPr lang="zh-CN" altLang="zh-CN" sz="1000" dirty="0"/>
              <a:t>adecuación a los hábitos de uso.</a:t>
            </a:r>
            <a:endParaRPr lang="zh-CN" altLang="en-US" sz="1000" b="1" dirty="0"/>
          </a:p>
        </p:txBody>
      </p:sp>
      <p:cxnSp>
        <p:nvCxnSpPr>
          <p:cNvPr id="50" name="直接连接符 49">
            <a:extLst>
              <a:ext uri="{FF2B5EF4-FFF2-40B4-BE49-F238E27FC236}">
                <a16:creationId xmlns:a16="http://schemas.microsoft.com/office/drawing/2014/main" id="{06F34B7B-58E7-CEBB-B84F-8534934CF385}"/>
              </a:ext>
            </a:extLst>
          </p:cNvPr>
          <p:cNvCxnSpPr>
            <a:cxnSpLocks/>
          </p:cNvCxnSpPr>
          <p:nvPr/>
        </p:nvCxnSpPr>
        <p:spPr>
          <a:xfrm>
            <a:off x="10007847" y="4741613"/>
            <a:ext cx="1591210" cy="0"/>
          </a:xfrm>
          <a:prstGeom prst="line">
            <a:avLst/>
          </a:prstGeom>
        </p:spPr>
        <p:style>
          <a:lnRef idx="2">
            <a:schemeClr val="dk1"/>
          </a:lnRef>
          <a:fillRef idx="0">
            <a:schemeClr val="dk1"/>
          </a:fillRef>
          <a:effectRef idx="1">
            <a:schemeClr val="dk1"/>
          </a:effectRef>
          <a:fontRef idx="minor">
            <a:schemeClr val="tx1"/>
          </a:fontRef>
        </p:style>
      </p:cxnSp>
      <p:sp>
        <p:nvSpPr>
          <p:cNvPr id="51" name="副标题 2">
            <a:extLst>
              <a:ext uri="{FF2B5EF4-FFF2-40B4-BE49-F238E27FC236}">
                <a16:creationId xmlns:a16="http://schemas.microsoft.com/office/drawing/2014/main" id="{2BC314A3-7AA0-5E16-5D93-52D26D5FEC2F}"/>
              </a:ext>
            </a:extLst>
          </p:cNvPr>
          <p:cNvSpPr txBox="1">
            <a:spLocks/>
          </p:cNvSpPr>
          <p:nvPr/>
        </p:nvSpPr>
        <p:spPr>
          <a:xfrm>
            <a:off x="9906247" y="4854807"/>
            <a:ext cx="2034640" cy="4201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RECOGIDA CUANTITATIVA PENDIENTE</a:t>
            </a:r>
            <a:endParaRPr lang="zh-CN" altLang="en-US" sz="1050" b="1" dirty="0"/>
          </a:p>
        </p:txBody>
      </p:sp>
      <p:sp>
        <p:nvSpPr>
          <p:cNvPr id="52" name="副标题 2">
            <a:extLst>
              <a:ext uri="{FF2B5EF4-FFF2-40B4-BE49-F238E27FC236}">
                <a16:creationId xmlns:a16="http://schemas.microsoft.com/office/drawing/2014/main" id="{B888400F-BBC1-2719-5395-1FACAC05C52A}"/>
              </a:ext>
            </a:extLst>
          </p:cNvPr>
          <p:cNvSpPr txBox="1">
            <a:spLocks/>
          </p:cNvSpPr>
          <p:nvPr/>
        </p:nvSpPr>
        <p:spPr>
          <a:xfrm>
            <a:off x="9906247" y="5274275"/>
            <a:ext cx="1831440" cy="1683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Proporción de contenidos de intercambio que explican las </a:t>
            </a:r>
            <a:r>
              <a:rPr lang="en-US" altLang="zh-CN" sz="1000" dirty="0"/>
              <a:t> </a:t>
            </a:r>
            <a:r>
              <a:rPr lang="zh-CN" altLang="zh-CN" sz="1000" dirty="0"/>
              <a:t>condiciones de uso; proporci</a:t>
            </a:r>
            <a:r>
              <a:rPr lang="en-US" altLang="zh-CN" sz="1000" dirty="0"/>
              <a:t>-</a:t>
            </a:r>
            <a:r>
              <a:rPr lang="zh-CN" altLang="zh-CN" sz="1000" dirty="0"/>
              <a:t>ón con enlaces a la red local y las tarifas; distribución de co</a:t>
            </a:r>
            <a:r>
              <a:rPr lang="en-US" altLang="zh-CN" sz="1000" dirty="0"/>
              <a:t>--</a:t>
            </a:r>
            <a:r>
              <a:rPr lang="zh-CN" altLang="zh-CN" sz="1000" dirty="0"/>
              <a:t>mentarios entre dudas técnic</a:t>
            </a:r>
            <a:r>
              <a:rPr lang="en-US" altLang="zh-CN" sz="1000" dirty="0"/>
              <a:t>-</a:t>
            </a:r>
            <a:r>
              <a:rPr lang="zh-CN" altLang="zh-CN" sz="1000" dirty="0"/>
              <a:t>as, costes y cobertura.</a:t>
            </a:r>
            <a:endParaRPr lang="zh-CN" altLang="en-US" sz="1000" b="1" dirty="0"/>
          </a:p>
        </p:txBody>
      </p:sp>
      <p:sp>
        <p:nvSpPr>
          <p:cNvPr id="54" name="副标题 2">
            <a:extLst>
              <a:ext uri="{FF2B5EF4-FFF2-40B4-BE49-F238E27FC236}">
                <a16:creationId xmlns:a16="http://schemas.microsoft.com/office/drawing/2014/main" id="{E6A69848-86C0-752F-572E-E0CA5702C857}"/>
              </a:ext>
            </a:extLst>
          </p:cNvPr>
          <p:cNvSpPr txBox="1">
            <a:spLocks/>
          </p:cNvSpPr>
          <p:nvPr/>
        </p:nvSpPr>
        <p:spPr>
          <a:xfrm>
            <a:off x="4139509" y="3911940"/>
            <a:ext cx="1466068" cy="596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latinLnBrk="1" hangingPunct="0"/>
            <a:r>
              <a:rPr lang="zh-CN" altLang="zh-CN" sz="1000" dirty="0">
                <a:solidFill>
                  <a:schemeClr val="bg2">
                    <a:lumMod val="50000"/>
                  </a:schemeClr>
                </a:solidFill>
              </a:rPr>
              <a:t>¿Cómo se explica que el diseño, el equipamie</a:t>
            </a:r>
            <a:r>
              <a:rPr lang="en-US" altLang="zh-CN" sz="1000" dirty="0">
                <a:solidFill>
                  <a:schemeClr val="bg2">
                    <a:lumMod val="50000"/>
                  </a:schemeClr>
                </a:solidFill>
              </a:rPr>
              <a:t>-</a:t>
            </a:r>
            <a:r>
              <a:rPr lang="zh-CN" altLang="zh-CN" sz="1000" dirty="0">
                <a:solidFill>
                  <a:schemeClr val="bg2">
                    <a:lumMod val="50000"/>
                  </a:schemeClr>
                </a:solidFill>
              </a:rPr>
              <a:t>nto y la tecnología justifican el precio?</a:t>
            </a:r>
            <a:endParaRPr lang="zh-CN" altLang="en-US" sz="1000" b="1" dirty="0">
              <a:solidFill>
                <a:schemeClr val="bg2">
                  <a:lumMod val="50000"/>
                </a:schemeClr>
              </a:solidFill>
            </a:endParaRPr>
          </a:p>
        </p:txBody>
      </p:sp>
      <p:sp>
        <p:nvSpPr>
          <p:cNvPr id="58" name="副标题 2">
            <a:extLst>
              <a:ext uri="{FF2B5EF4-FFF2-40B4-BE49-F238E27FC236}">
                <a16:creationId xmlns:a16="http://schemas.microsoft.com/office/drawing/2014/main" id="{BEF2D73A-395D-56E3-1397-E42BD85B7D19}"/>
              </a:ext>
            </a:extLst>
          </p:cNvPr>
          <p:cNvSpPr txBox="1">
            <a:spLocks/>
          </p:cNvSpPr>
          <p:nvPr/>
        </p:nvSpPr>
        <p:spPr>
          <a:xfrm>
            <a:off x="4139509" y="5751121"/>
            <a:ext cx="1466068" cy="596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latinLnBrk="1" hangingPunct="0"/>
            <a:r>
              <a:rPr lang="zh-CN" altLang="zh-CN" sz="1000" dirty="0">
                <a:solidFill>
                  <a:schemeClr val="bg2">
                    <a:lumMod val="50000"/>
                  </a:schemeClr>
                </a:solidFill>
              </a:rPr>
              <a:t>¿Cómo afectan las condiciones de uso y las </a:t>
            </a:r>
            <a:r>
              <a:rPr lang="en-US" altLang="zh-CN" sz="1000" dirty="0">
                <a:solidFill>
                  <a:schemeClr val="bg2">
                    <a:lumMod val="50000"/>
                  </a:schemeClr>
                </a:solidFill>
              </a:rPr>
              <a:t> </a:t>
            </a:r>
            <a:r>
              <a:rPr lang="zh-CN" altLang="zh-CN" sz="1000" dirty="0">
                <a:solidFill>
                  <a:schemeClr val="bg2">
                    <a:lumMod val="50000"/>
                  </a:schemeClr>
                </a:solidFill>
              </a:rPr>
              <a:t>modalidades de compra a la adopción de la tecnología?</a:t>
            </a:r>
            <a:endParaRPr lang="zh-CN" altLang="en-US" sz="1000" b="1" dirty="0">
              <a:solidFill>
                <a:schemeClr val="bg2">
                  <a:lumMod val="50000"/>
                </a:schemeClr>
              </a:solidFill>
            </a:endParaRPr>
          </a:p>
        </p:txBody>
      </p:sp>
      <p:sp>
        <p:nvSpPr>
          <p:cNvPr id="60" name="副标题 2">
            <a:extLst>
              <a:ext uri="{FF2B5EF4-FFF2-40B4-BE49-F238E27FC236}">
                <a16:creationId xmlns:a16="http://schemas.microsoft.com/office/drawing/2014/main" id="{5308C018-2158-6BB4-BF2C-45C4D5355F28}"/>
              </a:ext>
            </a:extLst>
          </p:cNvPr>
          <p:cNvSpPr txBox="1">
            <a:spLocks/>
          </p:cNvSpPr>
          <p:nvPr/>
        </p:nvSpPr>
        <p:spPr>
          <a:xfrm>
            <a:off x="4142684" y="1804299"/>
            <a:ext cx="1558143" cy="596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solidFill>
                  <a:schemeClr val="bg2">
                    <a:lumMod val="50000"/>
                  </a:schemeClr>
                </a:solidFill>
              </a:rPr>
              <a:t>¿Qué conecta el conoci</a:t>
            </a:r>
            <a:r>
              <a:rPr lang="en-US" altLang="zh-CN" sz="1000" dirty="0">
                <a:solidFill>
                  <a:schemeClr val="bg2">
                    <a:lumMod val="50000"/>
                  </a:schemeClr>
                </a:solidFill>
              </a:rPr>
              <a:t>-</a:t>
            </a:r>
            <a:r>
              <a:rPr lang="zh-CN" altLang="zh-CN" sz="1000" dirty="0">
                <a:solidFill>
                  <a:schemeClr val="bg2">
                    <a:lumMod val="50000"/>
                  </a:schemeClr>
                </a:solidFill>
              </a:rPr>
              <a:t>miento de la marca con el interés por conocer y probar el modelo?</a:t>
            </a:r>
            <a:endParaRPr lang="zh-CN" altLang="en-US" sz="1000" b="1" dirty="0">
              <a:solidFill>
                <a:schemeClr val="bg2">
                  <a:lumMod val="50000"/>
                </a:schemeClr>
              </a:solidFill>
            </a:endParaRPr>
          </a:p>
        </p:txBody>
      </p:sp>
    </p:spTree>
    <p:extLst>
      <p:ext uri="{BB962C8B-B14F-4D97-AF65-F5344CB8AC3E}">
        <p14:creationId xmlns:p14="http://schemas.microsoft.com/office/powerpoint/2010/main" val="4173510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325B-B214-8459-AA0B-D5D1BC481335}"/>
            </a:ext>
          </a:extLst>
        </p:cNvPr>
        <p:cNvGrpSpPr/>
        <p:nvPr/>
      </p:nvGrpSpPr>
      <p:grpSpPr>
        <a:xfrm>
          <a:off x="0" y="0"/>
          <a:ext cx="0" cy="0"/>
          <a:chOff x="0" y="0"/>
          <a:chExt cx="0" cy="0"/>
        </a:xfrm>
      </p:grpSpPr>
      <p:sp>
        <p:nvSpPr>
          <p:cNvPr id="11" name="副标题 2">
            <a:extLst>
              <a:ext uri="{FF2B5EF4-FFF2-40B4-BE49-F238E27FC236}">
                <a16:creationId xmlns:a16="http://schemas.microsoft.com/office/drawing/2014/main" id="{F8F5FC73-1C65-4DAA-786C-C4B38B9CFB4B}"/>
              </a:ext>
            </a:extLst>
          </p:cNvPr>
          <p:cNvSpPr>
            <a:spLocks noGrp="1"/>
          </p:cNvSpPr>
          <p:nvPr>
            <p:ph type="subTitle" idx="1"/>
          </p:nvPr>
        </p:nvSpPr>
        <p:spPr>
          <a:xfrm>
            <a:off x="434190" y="4228735"/>
            <a:ext cx="2034640" cy="420200"/>
          </a:xfrm>
        </p:spPr>
        <p:txBody>
          <a:bodyPr>
            <a:noAutofit/>
          </a:bodyPr>
          <a:lstStyle/>
          <a:p>
            <a:pPr algn="l"/>
            <a:r>
              <a:rPr lang="zh-CN" altLang="zh-CN" sz="1300" b="1" dirty="0"/>
              <a:t>BYD SEAL</a:t>
            </a:r>
            <a:endParaRPr lang="zh-CN" altLang="en-US" sz="1300" b="1" dirty="0"/>
          </a:p>
        </p:txBody>
      </p:sp>
      <p:grpSp>
        <p:nvGrpSpPr>
          <p:cNvPr id="68" name="组合 67">
            <a:extLst>
              <a:ext uri="{FF2B5EF4-FFF2-40B4-BE49-F238E27FC236}">
                <a16:creationId xmlns:a16="http://schemas.microsoft.com/office/drawing/2014/main" id="{0B6A8934-805B-5013-8161-E6AAE9584835}"/>
              </a:ext>
            </a:extLst>
          </p:cNvPr>
          <p:cNvGrpSpPr/>
          <p:nvPr/>
        </p:nvGrpSpPr>
        <p:grpSpPr>
          <a:xfrm>
            <a:off x="534717" y="4125663"/>
            <a:ext cx="10893426" cy="2781525"/>
            <a:chOff x="706167" y="576013"/>
            <a:chExt cx="10893426" cy="2781525"/>
          </a:xfrm>
        </p:grpSpPr>
        <p:cxnSp>
          <p:nvCxnSpPr>
            <p:cNvPr id="7" name="直接连接符 6">
              <a:extLst>
                <a:ext uri="{FF2B5EF4-FFF2-40B4-BE49-F238E27FC236}">
                  <a16:creationId xmlns:a16="http://schemas.microsoft.com/office/drawing/2014/main" id="{68C962AB-9134-A062-7855-ECC7DD4533A8}"/>
                </a:ext>
              </a:extLst>
            </p:cNvPr>
            <p:cNvCxnSpPr>
              <a:cxnSpLocks/>
            </p:cNvCxnSpPr>
            <p:nvPr/>
          </p:nvCxnSpPr>
          <p:spPr>
            <a:xfrm>
              <a:off x="706167" y="576013"/>
              <a:ext cx="1056740" cy="0"/>
            </a:xfrm>
            <a:prstGeom prst="line">
              <a:avLst/>
            </a:prstGeom>
          </p:spPr>
          <p:style>
            <a:lnRef idx="2">
              <a:schemeClr val="dk1"/>
            </a:lnRef>
            <a:fillRef idx="0">
              <a:schemeClr val="dk1"/>
            </a:fillRef>
            <a:effectRef idx="1">
              <a:schemeClr val="dk1"/>
            </a:effectRef>
            <a:fontRef idx="minor">
              <a:schemeClr val="tx1"/>
            </a:fontRef>
          </p:style>
        </p:cxnSp>
        <p:cxnSp>
          <p:nvCxnSpPr>
            <p:cNvPr id="9" name="直接连接符 8">
              <a:extLst>
                <a:ext uri="{FF2B5EF4-FFF2-40B4-BE49-F238E27FC236}">
                  <a16:creationId xmlns:a16="http://schemas.microsoft.com/office/drawing/2014/main" id="{6C8645EC-FB97-D516-9BFC-86B19858CF19}"/>
                </a:ext>
              </a:extLst>
            </p:cNvPr>
            <p:cNvCxnSpPr>
              <a:cxnSpLocks/>
            </p:cNvCxnSpPr>
            <p:nvPr/>
          </p:nvCxnSpPr>
          <p:spPr>
            <a:xfrm>
              <a:off x="2115867" y="576013"/>
              <a:ext cx="4754833" cy="0"/>
            </a:xfrm>
            <a:prstGeom prst="line">
              <a:avLst/>
            </a:prstGeom>
          </p:spPr>
          <p:style>
            <a:lnRef idx="2">
              <a:schemeClr val="dk1"/>
            </a:lnRef>
            <a:fillRef idx="0">
              <a:schemeClr val="dk1"/>
            </a:fillRef>
            <a:effectRef idx="1">
              <a:schemeClr val="dk1"/>
            </a:effectRef>
            <a:fontRef idx="minor">
              <a:schemeClr val="tx1"/>
            </a:fontRef>
          </p:style>
        </p:cxnSp>
        <p:cxnSp>
          <p:nvCxnSpPr>
            <p:cNvPr id="10" name="直接连接符 9">
              <a:extLst>
                <a:ext uri="{FF2B5EF4-FFF2-40B4-BE49-F238E27FC236}">
                  <a16:creationId xmlns:a16="http://schemas.microsoft.com/office/drawing/2014/main" id="{D6A4C172-E7CA-A384-B8CD-FE9E6E3BB90A}"/>
                </a:ext>
              </a:extLst>
            </p:cNvPr>
            <p:cNvCxnSpPr>
              <a:cxnSpLocks/>
            </p:cNvCxnSpPr>
            <p:nvPr/>
          </p:nvCxnSpPr>
          <p:spPr>
            <a:xfrm>
              <a:off x="7259737" y="576013"/>
              <a:ext cx="4221063" cy="0"/>
            </a:xfrm>
            <a:prstGeom prst="line">
              <a:avLst/>
            </a:prstGeom>
          </p:spPr>
          <p:style>
            <a:lnRef idx="2">
              <a:schemeClr val="dk1"/>
            </a:lnRef>
            <a:fillRef idx="0">
              <a:schemeClr val="dk1"/>
            </a:fillRef>
            <a:effectRef idx="1">
              <a:schemeClr val="dk1"/>
            </a:effectRef>
            <a:fontRef idx="minor">
              <a:schemeClr val="tx1"/>
            </a:fontRef>
          </p:style>
        </p:cxnSp>
        <p:sp>
          <p:nvSpPr>
            <p:cNvPr id="12" name="副标题 2">
              <a:extLst>
                <a:ext uri="{FF2B5EF4-FFF2-40B4-BE49-F238E27FC236}">
                  <a16:creationId xmlns:a16="http://schemas.microsoft.com/office/drawing/2014/main" id="{370FC84C-9768-822A-C52C-EA9997028306}"/>
                </a:ext>
              </a:extLst>
            </p:cNvPr>
            <p:cNvSpPr txBox="1">
              <a:spLocks/>
            </p:cNvSpPr>
            <p:nvPr/>
          </p:nvSpPr>
          <p:spPr>
            <a:xfrm>
              <a:off x="2014267" y="689207"/>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DATOS Y EVIDENCIAS</a:t>
              </a:r>
              <a:endParaRPr lang="zh-CN" altLang="en-US" sz="1050" b="1" dirty="0"/>
            </a:p>
          </p:txBody>
        </p:sp>
        <p:sp>
          <p:nvSpPr>
            <p:cNvPr id="14" name="副标题 2">
              <a:extLst>
                <a:ext uri="{FF2B5EF4-FFF2-40B4-BE49-F238E27FC236}">
                  <a16:creationId xmlns:a16="http://schemas.microsoft.com/office/drawing/2014/main" id="{8B53C8C5-664D-8E8C-C3E6-4D843EBCF905}"/>
                </a:ext>
              </a:extLst>
            </p:cNvPr>
            <p:cNvSpPr txBox="1">
              <a:spLocks/>
            </p:cNvSpPr>
            <p:nvPr/>
          </p:nvSpPr>
          <p:spPr>
            <a:xfrm>
              <a:off x="7158137" y="689207"/>
              <a:ext cx="2034640" cy="3443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ANÁLISIS CUALITATIVO</a:t>
              </a:r>
              <a:endParaRPr lang="zh-CN" altLang="en-US" sz="1050" b="1" dirty="0"/>
            </a:p>
          </p:txBody>
        </p:sp>
        <p:sp>
          <p:nvSpPr>
            <p:cNvPr id="16" name="副标题 2">
              <a:extLst>
                <a:ext uri="{FF2B5EF4-FFF2-40B4-BE49-F238E27FC236}">
                  <a16:creationId xmlns:a16="http://schemas.microsoft.com/office/drawing/2014/main" id="{56B18304-CB7B-3BA7-2698-32B446EAA93F}"/>
                </a:ext>
              </a:extLst>
            </p:cNvPr>
            <p:cNvSpPr txBox="1">
              <a:spLocks/>
            </p:cNvSpPr>
            <p:nvPr/>
          </p:nvSpPr>
          <p:spPr>
            <a:xfrm>
              <a:off x="2014266" y="930508"/>
              <a:ext cx="5003800" cy="9440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El anuncio de UEFA para 2024 contemplaba cientos de eventos en más de </a:t>
              </a:r>
              <a:r>
                <a:rPr lang="zh-CN" altLang="zh-CN" sz="1000" b="1" dirty="0"/>
                <a:t>230 tiendas de 19 países europeos</a:t>
              </a:r>
              <a:r>
                <a:rPr lang="zh-CN" altLang="zh-CN" sz="1000" dirty="0"/>
                <a:t>, además de exhibiciones y actividades en zonas de aficionados. Son actividades anunciadas, no cifras de asistencia, pruebas de conducción o </a:t>
              </a:r>
              <a:r>
                <a:rPr lang="en-US" altLang="zh-CN" sz="1000" dirty="0"/>
                <a:t>  </a:t>
              </a:r>
              <a:r>
                <a:rPr lang="zh-CN" altLang="zh-CN" sz="1000" dirty="0"/>
                <a:t>ventas.</a:t>
              </a:r>
              <a:endParaRPr lang="zh-CN" altLang="en-US" sz="1000" b="1" dirty="0"/>
            </a:p>
          </p:txBody>
        </p:sp>
        <p:sp>
          <p:nvSpPr>
            <p:cNvPr id="18" name="副标题 2">
              <a:extLst>
                <a:ext uri="{FF2B5EF4-FFF2-40B4-BE49-F238E27FC236}">
                  <a16:creationId xmlns:a16="http://schemas.microsoft.com/office/drawing/2014/main" id="{1A2214E8-6E05-3311-9B66-4EEB0CEB3878}"/>
                </a:ext>
              </a:extLst>
            </p:cNvPr>
            <p:cNvSpPr txBox="1">
              <a:spLocks/>
            </p:cNvSpPr>
            <p:nvPr/>
          </p:nvSpPr>
          <p:spPr>
            <a:xfrm>
              <a:off x="7158137" y="918176"/>
              <a:ext cx="4441456" cy="9691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La colaboración con la Eurocopa combina exposición, interacción y actividade</a:t>
              </a:r>
              <a:r>
                <a:rPr lang="en-US" altLang="zh-CN" sz="1000" dirty="0"/>
                <a:t>-</a:t>
              </a:r>
              <a:r>
                <a:rPr lang="zh-CN" altLang="zh-CN" sz="1000" dirty="0"/>
                <a:t>s en tiendas. Ofrece oportunidades de contacto con los vehículos, pero la inf</a:t>
              </a:r>
              <a:r>
                <a:rPr lang="en-US" altLang="zh-CN" sz="1000" dirty="0"/>
                <a:t>-</a:t>
              </a:r>
              <a:r>
                <a:rPr lang="zh-CN" altLang="zh-CN" sz="1000" dirty="0"/>
                <a:t>ormación consultada no demuestra la conversión desde la exposición al torn</a:t>
              </a:r>
              <a:r>
                <a:rPr lang="en-US" altLang="zh-CN" sz="1000" dirty="0"/>
                <a:t>-</a:t>
              </a:r>
              <a:r>
                <a:rPr lang="zh-CN" altLang="zh-CN" sz="1000" dirty="0"/>
                <a:t>eo hasta consultas, pruebas o compras del SEAL.</a:t>
              </a:r>
              <a:endParaRPr lang="zh-CN" altLang="en-US" sz="1000" b="1" dirty="0"/>
            </a:p>
          </p:txBody>
        </p:sp>
        <p:sp>
          <p:nvSpPr>
            <p:cNvPr id="4" name="副标题 2">
              <a:extLst>
                <a:ext uri="{FF2B5EF4-FFF2-40B4-BE49-F238E27FC236}">
                  <a16:creationId xmlns:a16="http://schemas.microsoft.com/office/drawing/2014/main" id="{28834985-7CB8-63D1-12D8-EECA07F28CEC}"/>
                </a:ext>
              </a:extLst>
            </p:cNvPr>
            <p:cNvSpPr txBox="1">
              <a:spLocks/>
            </p:cNvSpPr>
            <p:nvPr/>
          </p:nvSpPr>
          <p:spPr>
            <a:xfrm>
              <a:off x="2032000" y="1585342"/>
              <a:ext cx="5003800" cy="9440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En Euro NCAP 2023, el SEAL obtuvo </a:t>
              </a:r>
              <a:r>
                <a:rPr lang="zh-CN" altLang="zh-CN" sz="1000" b="1" dirty="0"/>
                <a:t>89 % en protección de adultos, 87 % en protección infantil, 82 % en usuarios vulnerables y 76 % en asistencia de seguridad</a:t>
              </a:r>
              <a:r>
                <a:rPr lang="zh-CN" altLang="zh-CN" sz="1000" dirty="0"/>
                <a:t>. Son resultados de pruebas, no porcentajes de aceptación del consumidor.</a:t>
              </a:r>
              <a:endParaRPr lang="zh-CN" altLang="en-US" sz="1000" b="1" dirty="0"/>
            </a:p>
          </p:txBody>
        </p:sp>
        <p:sp>
          <p:nvSpPr>
            <p:cNvPr id="6" name="副标题 2">
              <a:extLst>
                <a:ext uri="{FF2B5EF4-FFF2-40B4-BE49-F238E27FC236}">
                  <a16:creationId xmlns:a16="http://schemas.microsoft.com/office/drawing/2014/main" id="{FB1A114B-0CAC-2A5C-9873-AB7C93B72982}"/>
                </a:ext>
              </a:extLst>
            </p:cNvPr>
            <p:cNvSpPr txBox="1">
              <a:spLocks/>
            </p:cNvSpPr>
            <p:nvPr/>
          </p:nvSpPr>
          <p:spPr>
            <a:xfrm>
              <a:off x="2025649" y="2096521"/>
              <a:ext cx="5003800" cy="65966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Un artículo técnico oficial de BYD España presenta una demostración de impactos lat</a:t>
              </a:r>
              <a:r>
                <a:rPr lang="en-US" altLang="zh-CN" sz="1000" dirty="0"/>
                <a:t>-</a:t>
              </a:r>
              <a:r>
                <a:rPr lang="zh-CN" altLang="zh-CN" sz="1000" dirty="0"/>
                <a:t>erales del SEAL y utiliza la apertura y el cierre de las puertas después de los impactos para explicar su comportamiento estructural. Es una demostración difundida por la </a:t>
              </a:r>
              <a:r>
                <a:rPr lang="en-US" altLang="zh-CN" sz="1000" dirty="0"/>
                <a:t> </a:t>
              </a:r>
              <a:r>
                <a:rPr lang="zh-CN" altLang="zh-CN" sz="1000" dirty="0"/>
                <a:t>marca, no equivalente a una prueba independiente estandarizada.</a:t>
              </a:r>
              <a:endParaRPr lang="zh-CN" altLang="en-US" sz="1000" b="1" dirty="0"/>
            </a:p>
          </p:txBody>
        </p:sp>
        <p:sp>
          <p:nvSpPr>
            <p:cNvPr id="13" name="副标题 2">
              <a:extLst>
                <a:ext uri="{FF2B5EF4-FFF2-40B4-BE49-F238E27FC236}">
                  <a16:creationId xmlns:a16="http://schemas.microsoft.com/office/drawing/2014/main" id="{6416E242-5A9E-381F-DE12-985BCF7307FC}"/>
                </a:ext>
              </a:extLst>
            </p:cNvPr>
            <p:cNvSpPr txBox="1">
              <a:spLocks/>
            </p:cNvSpPr>
            <p:nvPr/>
          </p:nvSpPr>
          <p:spPr>
            <a:xfrm>
              <a:off x="7166344" y="1534725"/>
              <a:ext cx="4433249" cy="9691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t>Los resultados independientes y las demostraciones de la marca aportan evi</a:t>
              </a:r>
              <a:r>
                <a:rPr lang="en-US" altLang="zh-CN" sz="1000" dirty="0"/>
                <a:t>-</a:t>
              </a:r>
              <a:r>
                <a:rPr lang="zh-CN" altLang="zh-CN" sz="1000" dirty="0"/>
                <a:t>dencias diferentes: unos evalúan el comportamiento en pruebas estandarizad</a:t>
              </a:r>
              <a:r>
                <a:rPr lang="en-US" altLang="zh-CN" sz="1000" dirty="0"/>
                <a:t>-</a:t>
              </a:r>
              <a:r>
                <a:rPr lang="zh-CN" altLang="zh-CN" sz="1000" dirty="0"/>
                <a:t>as; las otras permiten visualizar principios o resultados técnicos. No permiten atribuir toda la seguridad del vehículo a una sola tecnología.</a:t>
              </a:r>
              <a:endParaRPr lang="zh-CN" altLang="en-US" sz="1000" b="1" dirty="0"/>
            </a:p>
          </p:txBody>
        </p:sp>
        <p:sp>
          <p:nvSpPr>
            <p:cNvPr id="17" name="副标题 2">
              <a:extLst>
                <a:ext uri="{FF2B5EF4-FFF2-40B4-BE49-F238E27FC236}">
                  <a16:creationId xmlns:a16="http://schemas.microsoft.com/office/drawing/2014/main" id="{18B54391-A5F9-56A3-FCD6-424B67A68965}"/>
                </a:ext>
              </a:extLst>
            </p:cNvPr>
            <p:cNvSpPr txBox="1">
              <a:spLocks/>
            </p:cNvSpPr>
            <p:nvPr/>
          </p:nvSpPr>
          <p:spPr>
            <a:xfrm>
              <a:off x="7158137" y="2388430"/>
              <a:ext cx="4441456" cy="9691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dirty="0">
                  <a:solidFill>
                    <a:schemeClr val="bg2">
                      <a:lumMod val="75000"/>
                    </a:schemeClr>
                  </a:solidFill>
                </a:rPr>
                <a:t>Para Xiaomi, la familiaridad procedente del móvil puede facilitar el contacto inicial, pero debe complementarse con evidencias específicas del automóvil.</a:t>
              </a:r>
              <a:endParaRPr lang="zh-CN" altLang="en-US" sz="1000" b="1" dirty="0">
                <a:solidFill>
                  <a:schemeClr val="bg2">
                    <a:lumMod val="75000"/>
                  </a:schemeClr>
                </a:solidFill>
              </a:endParaRPr>
            </a:p>
          </p:txBody>
        </p:sp>
      </p:grpSp>
      <p:sp>
        <p:nvSpPr>
          <p:cNvPr id="98" name="文本框 97">
            <a:extLst>
              <a:ext uri="{FF2B5EF4-FFF2-40B4-BE49-F238E27FC236}">
                <a16:creationId xmlns:a16="http://schemas.microsoft.com/office/drawing/2014/main" id="{9254F28C-BF18-8A9E-DE0A-B9E54E186EC9}"/>
              </a:ext>
            </a:extLst>
          </p:cNvPr>
          <p:cNvSpPr txBox="1"/>
          <p:nvPr/>
        </p:nvSpPr>
        <p:spPr>
          <a:xfrm>
            <a:off x="434190" y="608191"/>
            <a:ext cx="6055510" cy="1471172"/>
          </a:xfrm>
          <a:prstGeom prst="rect">
            <a:avLst/>
          </a:prstGeom>
          <a:noFill/>
        </p:spPr>
        <p:txBody>
          <a:bodyPr wrap="square">
            <a:spAutoFit/>
          </a:bodyPr>
          <a:lstStyle/>
          <a:p>
            <a:pPr>
              <a:lnSpc>
                <a:spcPct val="80000"/>
              </a:lnSpc>
            </a:pPr>
            <a:r>
              <a:rPr lang="zh-CN" altLang="zh-CN" sz="3200" b="1" dirty="0"/>
              <a:t>ANÁLISIS CUANTITATIVO Y </a:t>
            </a:r>
            <a:endParaRPr lang="en-US" altLang="zh-CN" sz="3200" b="1" dirty="0"/>
          </a:p>
          <a:p>
            <a:r>
              <a:rPr lang="zh-CN" altLang="zh-CN" sz="3200" b="1" dirty="0"/>
              <a:t>CUALITATIVO BASADO EN FUENTES PÚBLICAS</a:t>
            </a:r>
            <a:endParaRPr lang="zh-CN" altLang="en-US" sz="3200" b="1" dirty="0"/>
          </a:p>
        </p:txBody>
      </p:sp>
      <p:grpSp>
        <p:nvGrpSpPr>
          <p:cNvPr id="99" name="组合 98">
            <a:extLst>
              <a:ext uri="{FF2B5EF4-FFF2-40B4-BE49-F238E27FC236}">
                <a16:creationId xmlns:a16="http://schemas.microsoft.com/office/drawing/2014/main" id="{9BFF2151-0604-DF4C-D789-514ADD1648C3}"/>
              </a:ext>
            </a:extLst>
          </p:cNvPr>
          <p:cNvGrpSpPr/>
          <p:nvPr/>
        </p:nvGrpSpPr>
        <p:grpSpPr>
          <a:xfrm>
            <a:off x="465693" y="206221"/>
            <a:ext cx="11726307" cy="230832"/>
            <a:chOff x="554592" y="3105150"/>
            <a:chExt cx="11726307" cy="230832"/>
          </a:xfrm>
        </p:grpSpPr>
        <p:sp>
          <p:nvSpPr>
            <p:cNvPr id="100" name="文本框 99">
              <a:extLst>
                <a:ext uri="{FF2B5EF4-FFF2-40B4-BE49-F238E27FC236}">
                  <a16:creationId xmlns:a16="http://schemas.microsoft.com/office/drawing/2014/main" id="{4AD2CBFC-0F0B-7CB1-E522-87719704CFF6}"/>
                </a:ext>
              </a:extLst>
            </p:cNvPr>
            <p:cNvSpPr txBox="1"/>
            <p:nvPr/>
          </p:nvSpPr>
          <p:spPr>
            <a:xfrm>
              <a:off x="554592" y="3105150"/>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101" name="文本框 100">
              <a:extLst>
                <a:ext uri="{FF2B5EF4-FFF2-40B4-BE49-F238E27FC236}">
                  <a16:creationId xmlns:a16="http://schemas.microsoft.com/office/drawing/2014/main" id="{FEA07BC0-0CD9-136E-EC95-89ACE7131B8D}"/>
                </a:ext>
              </a:extLst>
            </p:cNvPr>
            <p:cNvSpPr txBox="1"/>
            <p:nvPr/>
          </p:nvSpPr>
          <p:spPr>
            <a:xfrm>
              <a:off x="8299448" y="3105150"/>
              <a:ext cx="1335087" cy="230832"/>
            </a:xfrm>
            <a:prstGeom prst="rect">
              <a:avLst/>
            </a:prstGeom>
            <a:noFill/>
          </p:spPr>
          <p:txBody>
            <a:bodyPr wrap="square" rtlCol="0">
              <a:spAutoFit/>
            </a:bodyPr>
            <a:lstStyle/>
            <a:p>
              <a:r>
                <a:rPr lang="zh-CN" altLang="zh-CN" sz="900" b="1" dirty="0">
                  <a:latin typeface="+mj-lt"/>
                </a:rPr>
                <a:t>Tres enfoques </a:t>
              </a:r>
              <a:endParaRPr lang="zh-CN" altLang="en-US" sz="900" b="1" dirty="0">
                <a:latin typeface="+mj-lt"/>
              </a:endParaRPr>
            </a:p>
          </p:txBody>
        </p:sp>
        <p:sp>
          <p:nvSpPr>
            <p:cNvPr id="102" name="文本框 101">
              <a:extLst>
                <a:ext uri="{FF2B5EF4-FFF2-40B4-BE49-F238E27FC236}">
                  <a16:creationId xmlns:a16="http://schemas.microsoft.com/office/drawing/2014/main" id="{20FDE37A-000F-F732-0A5E-B284A8526715}"/>
                </a:ext>
              </a:extLst>
            </p:cNvPr>
            <p:cNvSpPr txBox="1"/>
            <p:nvPr/>
          </p:nvSpPr>
          <p:spPr>
            <a:xfrm>
              <a:off x="10744199" y="3105150"/>
              <a:ext cx="1536700" cy="230832"/>
            </a:xfrm>
            <a:prstGeom prst="rect">
              <a:avLst/>
            </a:prstGeom>
            <a:noFill/>
          </p:spPr>
          <p:txBody>
            <a:bodyPr wrap="square" rtlCol="0">
              <a:spAutoFit/>
            </a:bodyPr>
            <a:lstStyle/>
            <a:p>
              <a:r>
                <a:rPr lang="zh-CN" altLang="zh-CN" sz="900" b="1" dirty="0">
                  <a:latin typeface="+mj-lt"/>
                </a:rPr>
                <a:t>Una misma pregunta</a:t>
              </a:r>
              <a:endParaRPr lang="zh-CN" altLang="en-US" sz="900" b="1" dirty="0">
                <a:latin typeface="+mj-lt"/>
              </a:endParaRPr>
            </a:p>
          </p:txBody>
        </p:sp>
      </p:grpSp>
    </p:spTree>
    <p:extLst>
      <p:ext uri="{BB962C8B-B14F-4D97-AF65-F5344CB8AC3E}">
        <p14:creationId xmlns:p14="http://schemas.microsoft.com/office/powerpoint/2010/main" val="2319822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356D2-D6FD-61F8-D479-1D9926685B33}"/>
            </a:ext>
          </a:extLst>
        </p:cNvPr>
        <p:cNvGrpSpPr/>
        <p:nvPr/>
      </p:nvGrpSpPr>
      <p:grpSpPr>
        <a:xfrm>
          <a:off x="0" y="0"/>
          <a:ext cx="0" cy="0"/>
          <a:chOff x="0" y="0"/>
          <a:chExt cx="0" cy="0"/>
        </a:xfrm>
      </p:grpSpPr>
      <p:grpSp>
        <p:nvGrpSpPr>
          <p:cNvPr id="4" name="组合 3">
            <a:extLst>
              <a:ext uri="{FF2B5EF4-FFF2-40B4-BE49-F238E27FC236}">
                <a16:creationId xmlns:a16="http://schemas.microsoft.com/office/drawing/2014/main" id="{D1380379-148C-67E3-4357-6675DD174B03}"/>
              </a:ext>
            </a:extLst>
          </p:cNvPr>
          <p:cNvGrpSpPr/>
          <p:nvPr/>
        </p:nvGrpSpPr>
        <p:grpSpPr>
          <a:xfrm>
            <a:off x="551089" y="308734"/>
            <a:ext cx="10925217" cy="3186346"/>
            <a:chOff x="627289" y="3005352"/>
            <a:chExt cx="10925217" cy="3186346"/>
          </a:xfrm>
        </p:grpSpPr>
        <p:sp>
          <p:nvSpPr>
            <p:cNvPr id="5" name="副标题 2">
              <a:extLst>
                <a:ext uri="{FF2B5EF4-FFF2-40B4-BE49-F238E27FC236}">
                  <a16:creationId xmlns:a16="http://schemas.microsoft.com/office/drawing/2014/main" id="{3B050CE8-95EC-A398-3BA7-C449E88F99E4}"/>
                </a:ext>
              </a:extLst>
            </p:cNvPr>
            <p:cNvSpPr txBox="1">
              <a:spLocks/>
            </p:cNvSpPr>
            <p:nvPr/>
          </p:nvSpPr>
          <p:spPr>
            <a:xfrm>
              <a:off x="627289" y="3121124"/>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300" b="1" dirty="0"/>
                <a:t>Tesla Model 3</a:t>
              </a:r>
              <a:endParaRPr lang="zh-CN" altLang="en-US" sz="1300" b="1" dirty="0"/>
            </a:p>
          </p:txBody>
        </p:sp>
        <p:cxnSp>
          <p:nvCxnSpPr>
            <p:cNvPr id="6" name="直接连接符 5">
              <a:extLst>
                <a:ext uri="{FF2B5EF4-FFF2-40B4-BE49-F238E27FC236}">
                  <a16:creationId xmlns:a16="http://schemas.microsoft.com/office/drawing/2014/main" id="{2A8613E4-C759-1539-F77C-D6EA397AFFB5}"/>
                </a:ext>
              </a:extLst>
            </p:cNvPr>
            <p:cNvCxnSpPr>
              <a:cxnSpLocks/>
            </p:cNvCxnSpPr>
            <p:nvPr/>
          </p:nvCxnSpPr>
          <p:spPr>
            <a:xfrm>
              <a:off x="727816" y="3005352"/>
              <a:ext cx="1056740" cy="0"/>
            </a:xfrm>
            <a:prstGeom prst="line">
              <a:avLst/>
            </a:prstGeom>
          </p:spPr>
          <p:style>
            <a:lnRef idx="2">
              <a:schemeClr val="dk1"/>
            </a:lnRef>
            <a:fillRef idx="0">
              <a:schemeClr val="dk1"/>
            </a:fillRef>
            <a:effectRef idx="1">
              <a:schemeClr val="dk1"/>
            </a:effectRef>
            <a:fontRef idx="minor">
              <a:schemeClr val="tx1"/>
            </a:fontRef>
          </p:style>
        </p:cxnSp>
        <p:cxnSp>
          <p:nvCxnSpPr>
            <p:cNvPr id="7" name="直接连接符 6">
              <a:extLst>
                <a:ext uri="{FF2B5EF4-FFF2-40B4-BE49-F238E27FC236}">
                  <a16:creationId xmlns:a16="http://schemas.microsoft.com/office/drawing/2014/main" id="{7159FE48-F96A-1072-153E-4700BADA8FBF}"/>
                </a:ext>
              </a:extLst>
            </p:cNvPr>
            <p:cNvCxnSpPr>
              <a:cxnSpLocks/>
            </p:cNvCxnSpPr>
            <p:nvPr/>
          </p:nvCxnSpPr>
          <p:spPr>
            <a:xfrm>
              <a:off x="2137516" y="3005352"/>
              <a:ext cx="4601521" cy="0"/>
            </a:xfrm>
            <a:prstGeom prst="line">
              <a:avLst/>
            </a:prstGeom>
          </p:spPr>
          <p:style>
            <a:lnRef idx="2">
              <a:schemeClr val="dk1"/>
            </a:lnRef>
            <a:fillRef idx="0">
              <a:schemeClr val="dk1"/>
            </a:fillRef>
            <a:effectRef idx="1">
              <a:schemeClr val="dk1"/>
            </a:effectRef>
            <a:fontRef idx="minor">
              <a:schemeClr val="tx1"/>
            </a:fontRef>
          </p:style>
        </p:cxnSp>
        <p:cxnSp>
          <p:nvCxnSpPr>
            <p:cNvPr id="8" name="直接连接符 7">
              <a:extLst>
                <a:ext uri="{FF2B5EF4-FFF2-40B4-BE49-F238E27FC236}">
                  <a16:creationId xmlns:a16="http://schemas.microsoft.com/office/drawing/2014/main" id="{D5F8A2ED-F788-4FB7-3370-BC3593B27B55}"/>
                </a:ext>
              </a:extLst>
            </p:cNvPr>
            <p:cNvCxnSpPr>
              <a:cxnSpLocks/>
            </p:cNvCxnSpPr>
            <p:nvPr/>
          </p:nvCxnSpPr>
          <p:spPr>
            <a:xfrm>
              <a:off x="7267944" y="3017868"/>
              <a:ext cx="4212856" cy="0"/>
            </a:xfrm>
            <a:prstGeom prst="line">
              <a:avLst/>
            </a:prstGeom>
          </p:spPr>
          <p:style>
            <a:lnRef idx="2">
              <a:schemeClr val="dk1"/>
            </a:lnRef>
            <a:fillRef idx="0">
              <a:schemeClr val="dk1"/>
            </a:fillRef>
            <a:effectRef idx="1">
              <a:schemeClr val="dk1"/>
            </a:effectRef>
            <a:fontRef idx="minor">
              <a:schemeClr val="tx1"/>
            </a:fontRef>
          </p:style>
        </p:cxnSp>
        <p:sp>
          <p:nvSpPr>
            <p:cNvPr id="9" name="副标题 2">
              <a:extLst>
                <a:ext uri="{FF2B5EF4-FFF2-40B4-BE49-F238E27FC236}">
                  <a16:creationId xmlns:a16="http://schemas.microsoft.com/office/drawing/2014/main" id="{1DCB505B-7810-E4DE-BE58-5CC902521385}"/>
                </a:ext>
              </a:extLst>
            </p:cNvPr>
            <p:cNvSpPr txBox="1">
              <a:spLocks/>
            </p:cNvSpPr>
            <p:nvPr/>
          </p:nvSpPr>
          <p:spPr>
            <a:xfrm>
              <a:off x="2035916" y="3118546"/>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DATOS Y EVIDENCIAS</a:t>
              </a:r>
              <a:endParaRPr lang="zh-CN" altLang="en-US" sz="1050" b="1" dirty="0"/>
            </a:p>
          </p:txBody>
        </p:sp>
        <p:sp>
          <p:nvSpPr>
            <p:cNvPr id="10" name="副标题 2">
              <a:extLst>
                <a:ext uri="{FF2B5EF4-FFF2-40B4-BE49-F238E27FC236}">
                  <a16:creationId xmlns:a16="http://schemas.microsoft.com/office/drawing/2014/main" id="{8593F203-9A86-9E67-733A-548693006FD4}"/>
                </a:ext>
              </a:extLst>
            </p:cNvPr>
            <p:cNvSpPr txBox="1">
              <a:spLocks/>
            </p:cNvSpPr>
            <p:nvPr/>
          </p:nvSpPr>
          <p:spPr>
            <a:xfrm>
              <a:off x="7166344" y="3131062"/>
              <a:ext cx="2034640" cy="21093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ANÁLISIS CUALITATIVO</a:t>
              </a:r>
              <a:endParaRPr lang="zh-CN" altLang="en-US" sz="1050" b="1" dirty="0"/>
            </a:p>
          </p:txBody>
        </p:sp>
        <p:sp>
          <p:nvSpPr>
            <p:cNvPr id="11" name="副标题 2">
              <a:extLst>
                <a:ext uri="{FF2B5EF4-FFF2-40B4-BE49-F238E27FC236}">
                  <a16:creationId xmlns:a16="http://schemas.microsoft.com/office/drawing/2014/main" id="{9333B8E4-E78E-81DF-B42B-C3B1FCFA83F6}"/>
                </a:ext>
              </a:extLst>
            </p:cNvPr>
            <p:cNvSpPr txBox="1">
              <a:spLocks/>
            </p:cNvSpPr>
            <p:nvPr/>
          </p:nvSpPr>
          <p:spPr>
            <a:xfrm>
              <a:off x="2035916" y="3411014"/>
              <a:ext cx="4834784"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En la información consultada del configurador español se identifican </a:t>
              </a:r>
              <a:r>
                <a:rPr lang="zh-CN" altLang="zh-CN" sz="1000" b="1" dirty="0"/>
                <a:t>tres formas de presentar el precio</a:t>
              </a:r>
              <a:r>
                <a:rPr lang="zh-CN" altLang="zh-CN" sz="1000" dirty="0"/>
                <a:t>: precio del vehículo, precio de compra sujeto a condicione</a:t>
              </a:r>
              <a:r>
                <a:rPr lang="en-US" altLang="zh-CN" sz="1000" dirty="0"/>
                <a:t>-</a:t>
              </a:r>
              <a:r>
                <a:rPr lang="zh-CN" altLang="zh-CN" sz="1000" dirty="0"/>
                <a:t>s y ahorro estimado de uso. El Model 3 de tracción trasera figuraba a </a:t>
              </a:r>
              <a:r>
                <a:rPr lang="zh-CN" altLang="zh-CN" sz="1000" b="1" dirty="0"/>
                <a:t>36.990 €</a:t>
              </a:r>
              <a:r>
                <a:rPr lang="zh-CN" altLang="zh-CN" sz="1000" dirty="0"/>
                <a:t>, </a:t>
              </a:r>
              <a:r>
                <a:rPr lang="en-US" altLang="zh-CN" sz="1000" dirty="0"/>
                <a:t>   </a:t>
              </a:r>
              <a:r>
                <a:rPr lang="zh-CN" altLang="zh-CN" sz="1000" dirty="0"/>
                <a:t>con un ahorro de combustible estimado de </a:t>
              </a:r>
              <a:r>
                <a:rPr lang="zh-CN" altLang="zh-CN" sz="1000" b="1" dirty="0"/>
                <a:t>6.500 € en cinco años</a:t>
              </a:r>
              <a:r>
                <a:rPr lang="zh-CN" altLang="zh-CN" sz="1000" dirty="0"/>
                <a:t>. Son tipos de </a:t>
              </a:r>
              <a:r>
                <a:rPr lang="en-US" altLang="zh-CN" sz="1000" dirty="0"/>
                <a:t> </a:t>
              </a:r>
              <a:r>
                <a:rPr lang="zh-CN" altLang="zh-CN" sz="1000" dirty="0"/>
                <a:t>expresión del precio, no porcentajes de publicaciones.</a:t>
              </a:r>
              <a:endParaRPr lang="zh-CN" altLang="en-US" sz="1000" b="1" dirty="0"/>
            </a:p>
          </p:txBody>
        </p:sp>
        <p:sp>
          <p:nvSpPr>
            <p:cNvPr id="12" name="副标题 2">
              <a:extLst>
                <a:ext uri="{FF2B5EF4-FFF2-40B4-BE49-F238E27FC236}">
                  <a16:creationId xmlns:a16="http://schemas.microsoft.com/office/drawing/2014/main" id="{B2556318-FA04-B4CC-BD61-7886958976CF}"/>
                </a:ext>
              </a:extLst>
            </p:cNvPr>
            <p:cNvSpPr txBox="1">
              <a:spLocks/>
            </p:cNvSpPr>
            <p:nvPr/>
          </p:nvSpPr>
          <p:spPr>
            <a:xfrm>
              <a:off x="7166343" y="3423531"/>
              <a:ext cx="4386163"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t>El configurador combina precio, posibles descuentos y ahorro estimado. Esto</a:t>
              </a:r>
              <a:r>
                <a:rPr lang="en-US" altLang="zh-CN" sz="1000" dirty="0"/>
                <a:t>-</a:t>
              </a:r>
              <a:r>
                <a:rPr lang="zh-CN" altLang="zh-CN" sz="1000" dirty="0"/>
                <a:t>s elementos deben diferenciarse: los descuentos dependen de condiciones y el ahorro depende de supuestos de uso; no equivalen a una reducción inco</a:t>
              </a:r>
              <a:r>
                <a:rPr lang="en-US" altLang="zh-CN" sz="1000" dirty="0"/>
                <a:t>-</a:t>
              </a:r>
              <a:r>
                <a:rPr lang="zh-CN" altLang="zh-CN" sz="1000" dirty="0"/>
                <a:t>ndicional del precio.</a:t>
              </a:r>
              <a:endParaRPr lang="zh-CN" altLang="en-US" sz="1000" b="1" dirty="0"/>
            </a:p>
          </p:txBody>
        </p:sp>
        <p:sp>
          <p:nvSpPr>
            <p:cNvPr id="13" name="副标题 2">
              <a:extLst>
                <a:ext uri="{FF2B5EF4-FFF2-40B4-BE49-F238E27FC236}">
                  <a16:creationId xmlns:a16="http://schemas.microsoft.com/office/drawing/2014/main" id="{790D1410-941A-69F6-3B68-545B32221ABD}"/>
                </a:ext>
              </a:extLst>
            </p:cNvPr>
            <p:cNvSpPr txBox="1">
              <a:spLocks/>
            </p:cNvSpPr>
            <p:nvPr/>
          </p:nvSpPr>
          <p:spPr>
            <a:xfrm>
              <a:off x="2025648" y="4251894"/>
              <a:ext cx="4845052"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El configurador mostraba </a:t>
              </a:r>
              <a:r>
                <a:rPr lang="zh-CN" altLang="zh-CN" sz="1000" b="1" dirty="0"/>
                <a:t>cuatro precios de versión: 36.990 €, 44.990 €, 48.990 € y 57.490 €</a:t>
              </a:r>
              <a:r>
                <a:rPr lang="zh-CN" altLang="zh-CN" sz="1000" dirty="0"/>
                <a:t>, junto con una opción de comparación. La versión de tracción trasera indicaba </a:t>
              </a:r>
              <a:r>
                <a:rPr lang="zh-CN" altLang="zh-CN" sz="1000" b="1" dirty="0"/>
                <a:t>572 km WLTP y 6,2 segundos de 0 a 100 km/h</a:t>
              </a:r>
              <a:r>
                <a:rPr lang="zh-CN" altLang="zh-CN" sz="1000" dirty="0"/>
                <a:t>. Estos datos no demuestran por sí solos el valor de la experiencia del software.</a:t>
              </a:r>
              <a:endParaRPr lang="zh-CN" altLang="en-US" sz="1000" b="1" dirty="0"/>
            </a:p>
          </p:txBody>
        </p:sp>
        <p:sp>
          <p:nvSpPr>
            <p:cNvPr id="14" name="副标题 2">
              <a:extLst>
                <a:ext uri="{FF2B5EF4-FFF2-40B4-BE49-F238E27FC236}">
                  <a16:creationId xmlns:a16="http://schemas.microsoft.com/office/drawing/2014/main" id="{D062442B-B3D8-37EB-E301-C0646FC9F1D8}"/>
                </a:ext>
              </a:extLst>
            </p:cNvPr>
            <p:cNvSpPr txBox="1">
              <a:spLocks/>
            </p:cNvSpPr>
            <p:nvPr/>
          </p:nvSpPr>
          <p:spPr>
            <a:xfrm>
              <a:off x="2033687" y="4962464"/>
              <a:ext cx="4705350" cy="7316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La garantía básica cubre </a:t>
              </a:r>
              <a:r>
                <a:rPr lang="zh-CN" altLang="zh-CN" sz="1000" b="1" dirty="0"/>
                <a:t>cuatro años u 80.000 km</a:t>
              </a:r>
              <a:r>
                <a:rPr lang="zh-CN" altLang="zh-CN" sz="1000" dirty="0"/>
                <a:t>. Para el Model 3 de tracción trasera, la batería y la unidad de tracción cuentan con </a:t>
              </a:r>
              <a:r>
                <a:rPr lang="zh-CN" altLang="zh-CN" sz="1000" b="1" dirty="0"/>
                <a:t>ocho años o 160.000 km</a:t>
              </a:r>
              <a:r>
                <a:rPr lang="zh-CN" altLang="zh-CN" sz="1000" dirty="0"/>
                <a:t>, lo que ocurra primero, y una retención mínima del </a:t>
              </a:r>
              <a:r>
                <a:rPr lang="zh-CN" altLang="zh-CN" sz="1000" b="1" dirty="0"/>
                <a:t>70 % de capacidad de la batería</a:t>
              </a:r>
              <a:r>
                <a:rPr lang="zh-CN" altLang="zh-CN" sz="1000" dirty="0"/>
                <a:t> durante la garantía.</a:t>
              </a:r>
              <a:endParaRPr lang="en-US" altLang="zh-CN" sz="1000" dirty="0"/>
            </a:p>
          </p:txBody>
        </p:sp>
        <p:sp>
          <p:nvSpPr>
            <p:cNvPr id="15" name="副标题 2">
              <a:extLst>
                <a:ext uri="{FF2B5EF4-FFF2-40B4-BE49-F238E27FC236}">
                  <a16:creationId xmlns:a16="http://schemas.microsoft.com/office/drawing/2014/main" id="{33F6C606-583F-8743-EB4D-64611166AC36}"/>
                </a:ext>
              </a:extLst>
            </p:cNvPr>
            <p:cNvSpPr txBox="1">
              <a:spLocks/>
            </p:cNvSpPr>
            <p:nvPr/>
          </p:nvSpPr>
          <p:spPr>
            <a:xfrm>
              <a:off x="7158136" y="4681749"/>
              <a:ext cx="4386163"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t" latinLnBrk="1" hangingPunct="0"/>
              <a:r>
                <a:rPr lang="zh-CN" altLang="zh-CN" sz="1000" dirty="0"/>
                <a:t>Las páginas de garantía y conectividad ofrecen información sobre protecció</a:t>
              </a:r>
              <a:r>
                <a:rPr lang="en-US" altLang="zh-CN" sz="1000" dirty="0"/>
                <a:t>-</a:t>
              </a:r>
              <a:r>
                <a:rPr lang="zh-CN" altLang="zh-CN" sz="1000" dirty="0"/>
                <a:t>n, costes continuos y condiciones de uso. Su existencia no significa que cada anuncio de precio incluya esa información ni que todos los usuarios la com</a:t>
              </a:r>
              <a:r>
                <a:rPr lang="en-US" altLang="zh-CN" sz="1000" dirty="0"/>
                <a:t>-</a:t>
              </a:r>
              <a:r>
                <a:rPr lang="zh-CN" altLang="zh-CN" sz="1000" dirty="0"/>
                <a:t>prendan.</a:t>
              </a:r>
              <a:endParaRPr lang="zh-CN" altLang="en-US" sz="1000" b="1" dirty="0"/>
            </a:p>
          </p:txBody>
        </p:sp>
        <p:sp>
          <p:nvSpPr>
            <p:cNvPr id="16" name="副标题 2">
              <a:extLst>
                <a:ext uri="{FF2B5EF4-FFF2-40B4-BE49-F238E27FC236}">
                  <a16:creationId xmlns:a16="http://schemas.microsoft.com/office/drawing/2014/main" id="{A324C7A5-4E02-C84B-70E9-ADB63CFDCBDF}"/>
                </a:ext>
              </a:extLst>
            </p:cNvPr>
            <p:cNvSpPr txBox="1">
              <a:spLocks/>
            </p:cNvSpPr>
            <p:nvPr/>
          </p:nvSpPr>
          <p:spPr>
            <a:xfrm>
              <a:off x="7158136" y="4046015"/>
              <a:ext cx="4329013"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t>La relación entre precio, autonomía y aceleración facilita la comparación de versiones, pero no demuestra si el sistema multimedia es fácil de utilizar o si el software justifica un gasto adicional. Es necesario examinar cómo se expli</a:t>
              </a:r>
              <a:r>
                <a:rPr lang="en-US" altLang="zh-CN" sz="1000" dirty="0"/>
                <a:t>-</a:t>
              </a:r>
              <a:r>
                <a:rPr lang="zh-CN" altLang="zh-CN" sz="1000" dirty="0"/>
                <a:t>can sus beneficios concretos.</a:t>
              </a:r>
              <a:endParaRPr lang="zh-CN" altLang="en-US" sz="1000" b="1" dirty="0"/>
            </a:p>
          </p:txBody>
        </p:sp>
        <p:sp>
          <p:nvSpPr>
            <p:cNvPr id="17" name="副标题 2">
              <a:extLst>
                <a:ext uri="{FF2B5EF4-FFF2-40B4-BE49-F238E27FC236}">
                  <a16:creationId xmlns:a16="http://schemas.microsoft.com/office/drawing/2014/main" id="{DDAC0283-7750-A556-55F5-4B30B3323489}"/>
                </a:ext>
              </a:extLst>
            </p:cNvPr>
            <p:cNvSpPr txBox="1">
              <a:spLocks/>
            </p:cNvSpPr>
            <p:nvPr/>
          </p:nvSpPr>
          <p:spPr>
            <a:xfrm>
              <a:off x="7158137" y="5487728"/>
              <a:ext cx="4314456"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solidFill>
                    <a:schemeClr val="bg2">
                      <a:lumMod val="75000"/>
                    </a:schemeClr>
                  </a:solidFill>
                </a:rPr>
                <a:t>Para Xiaomi, una propuesta de relación calidad-precio debe aclarar la vers</a:t>
              </a:r>
              <a:r>
                <a:rPr lang="en-US" altLang="zh-CN" sz="1000" dirty="0">
                  <a:solidFill>
                    <a:schemeClr val="bg2">
                      <a:lumMod val="75000"/>
                    </a:schemeClr>
                  </a:solidFill>
                </a:rPr>
                <a:t>-</a:t>
              </a:r>
              <a:r>
                <a:rPr lang="zh-CN" altLang="zh-CN" sz="1000" dirty="0">
                  <a:solidFill>
                    <a:schemeClr val="bg2">
                      <a:lumMod val="75000"/>
                    </a:schemeClr>
                  </a:solidFill>
                </a:rPr>
                <a:t>ión, los beneficios, las condiciones y los pagos posteriores, sin limitarse al </a:t>
              </a:r>
              <a:r>
                <a:rPr lang="en-US" altLang="zh-CN" sz="1000" dirty="0">
                  <a:solidFill>
                    <a:schemeClr val="bg2">
                      <a:lumMod val="75000"/>
                    </a:schemeClr>
                  </a:solidFill>
                </a:rPr>
                <a:t> </a:t>
              </a:r>
              <a:r>
                <a:rPr lang="zh-CN" altLang="zh-CN" sz="1000" dirty="0">
                  <a:solidFill>
                    <a:schemeClr val="bg2">
                      <a:lumMod val="75000"/>
                    </a:schemeClr>
                  </a:solidFill>
                </a:rPr>
                <a:t>precio inicial.</a:t>
              </a:r>
              <a:endParaRPr lang="zh-CN" altLang="en-US" sz="1000" b="1" dirty="0">
                <a:solidFill>
                  <a:schemeClr val="bg2">
                    <a:lumMod val="75000"/>
                  </a:schemeClr>
                </a:solidFill>
              </a:endParaRPr>
            </a:p>
          </p:txBody>
        </p:sp>
      </p:grpSp>
      <p:grpSp>
        <p:nvGrpSpPr>
          <p:cNvPr id="18" name="组合 17">
            <a:extLst>
              <a:ext uri="{FF2B5EF4-FFF2-40B4-BE49-F238E27FC236}">
                <a16:creationId xmlns:a16="http://schemas.microsoft.com/office/drawing/2014/main" id="{BC57E728-B30D-AE59-A0A5-2A375C3CCADE}"/>
              </a:ext>
            </a:extLst>
          </p:cNvPr>
          <p:cNvGrpSpPr/>
          <p:nvPr/>
        </p:nvGrpSpPr>
        <p:grpSpPr>
          <a:xfrm>
            <a:off x="557439" y="3458703"/>
            <a:ext cx="10993211" cy="3316838"/>
            <a:chOff x="627289" y="3005352"/>
            <a:chExt cx="10993211" cy="3316838"/>
          </a:xfrm>
        </p:grpSpPr>
        <p:sp>
          <p:nvSpPr>
            <p:cNvPr id="19" name="副标题 2">
              <a:extLst>
                <a:ext uri="{FF2B5EF4-FFF2-40B4-BE49-F238E27FC236}">
                  <a16:creationId xmlns:a16="http://schemas.microsoft.com/office/drawing/2014/main" id="{B7362EBB-C38D-47B1-685C-3572896133AF}"/>
                </a:ext>
              </a:extLst>
            </p:cNvPr>
            <p:cNvSpPr txBox="1">
              <a:spLocks/>
            </p:cNvSpPr>
            <p:nvPr/>
          </p:nvSpPr>
          <p:spPr>
            <a:xfrm>
              <a:off x="627289" y="3121124"/>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400" b="1" dirty="0"/>
                <a:t>NIO ET5</a:t>
              </a:r>
              <a:endParaRPr lang="zh-CN" altLang="en-US" sz="1300" b="1" dirty="0"/>
            </a:p>
          </p:txBody>
        </p:sp>
        <p:cxnSp>
          <p:nvCxnSpPr>
            <p:cNvPr id="20" name="直接连接符 19">
              <a:extLst>
                <a:ext uri="{FF2B5EF4-FFF2-40B4-BE49-F238E27FC236}">
                  <a16:creationId xmlns:a16="http://schemas.microsoft.com/office/drawing/2014/main" id="{E0A17D24-54AE-E3C6-D75D-1E34132C6035}"/>
                </a:ext>
              </a:extLst>
            </p:cNvPr>
            <p:cNvCxnSpPr>
              <a:cxnSpLocks/>
            </p:cNvCxnSpPr>
            <p:nvPr/>
          </p:nvCxnSpPr>
          <p:spPr>
            <a:xfrm>
              <a:off x="727816" y="3005352"/>
              <a:ext cx="1056740" cy="0"/>
            </a:xfrm>
            <a:prstGeom prst="line">
              <a:avLst/>
            </a:prstGeom>
          </p:spPr>
          <p:style>
            <a:lnRef idx="2">
              <a:schemeClr val="dk1"/>
            </a:lnRef>
            <a:fillRef idx="0">
              <a:schemeClr val="dk1"/>
            </a:fillRef>
            <a:effectRef idx="1">
              <a:schemeClr val="dk1"/>
            </a:effectRef>
            <a:fontRef idx="minor">
              <a:schemeClr val="tx1"/>
            </a:fontRef>
          </p:style>
        </p:cxnSp>
        <p:cxnSp>
          <p:nvCxnSpPr>
            <p:cNvPr id="21" name="直接连接符 20">
              <a:extLst>
                <a:ext uri="{FF2B5EF4-FFF2-40B4-BE49-F238E27FC236}">
                  <a16:creationId xmlns:a16="http://schemas.microsoft.com/office/drawing/2014/main" id="{4D3E64C3-E4F2-F369-AE51-1329E6082F87}"/>
                </a:ext>
              </a:extLst>
            </p:cNvPr>
            <p:cNvCxnSpPr>
              <a:cxnSpLocks/>
            </p:cNvCxnSpPr>
            <p:nvPr/>
          </p:nvCxnSpPr>
          <p:spPr>
            <a:xfrm>
              <a:off x="2137516" y="3005352"/>
              <a:ext cx="4601521" cy="0"/>
            </a:xfrm>
            <a:prstGeom prst="line">
              <a:avLst/>
            </a:prstGeom>
          </p:spPr>
          <p:style>
            <a:lnRef idx="2">
              <a:schemeClr val="dk1"/>
            </a:lnRef>
            <a:fillRef idx="0">
              <a:schemeClr val="dk1"/>
            </a:fillRef>
            <a:effectRef idx="1">
              <a:schemeClr val="dk1"/>
            </a:effectRef>
            <a:fontRef idx="minor">
              <a:schemeClr val="tx1"/>
            </a:fontRef>
          </p:style>
        </p:cxnSp>
        <p:cxnSp>
          <p:nvCxnSpPr>
            <p:cNvPr id="22" name="直接连接符 21">
              <a:extLst>
                <a:ext uri="{FF2B5EF4-FFF2-40B4-BE49-F238E27FC236}">
                  <a16:creationId xmlns:a16="http://schemas.microsoft.com/office/drawing/2014/main" id="{26DF7DAF-E58C-80D8-FEF9-EC55F235C430}"/>
                </a:ext>
              </a:extLst>
            </p:cNvPr>
            <p:cNvCxnSpPr>
              <a:cxnSpLocks/>
            </p:cNvCxnSpPr>
            <p:nvPr/>
          </p:nvCxnSpPr>
          <p:spPr>
            <a:xfrm>
              <a:off x="7267944" y="3017868"/>
              <a:ext cx="4212856" cy="0"/>
            </a:xfrm>
            <a:prstGeom prst="line">
              <a:avLst/>
            </a:prstGeom>
          </p:spPr>
          <p:style>
            <a:lnRef idx="2">
              <a:schemeClr val="dk1"/>
            </a:lnRef>
            <a:fillRef idx="0">
              <a:schemeClr val="dk1"/>
            </a:fillRef>
            <a:effectRef idx="1">
              <a:schemeClr val="dk1"/>
            </a:effectRef>
            <a:fontRef idx="minor">
              <a:schemeClr val="tx1"/>
            </a:fontRef>
          </p:style>
        </p:cxnSp>
        <p:sp>
          <p:nvSpPr>
            <p:cNvPr id="23" name="副标题 2">
              <a:extLst>
                <a:ext uri="{FF2B5EF4-FFF2-40B4-BE49-F238E27FC236}">
                  <a16:creationId xmlns:a16="http://schemas.microsoft.com/office/drawing/2014/main" id="{9C3BEF2B-28B1-D8BF-69D8-3EF02B20001C}"/>
                </a:ext>
              </a:extLst>
            </p:cNvPr>
            <p:cNvSpPr txBox="1">
              <a:spLocks/>
            </p:cNvSpPr>
            <p:nvPr/>
          </p:nvSpPr>
          <p:spPr>
            <a:xfrm>
              <a:off x="2035916" y="3118546"/>
              <a:ext cx="2034640"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DATOS Y EVIDENCIAS</a:t>
              </a:r>
              <a:endParaRPr lang="zh-CN" altLang="en-US" sz="1050" b="1" dirty="0"/>
            </a:p>
          </p:txBody>
        </p:sp>
        <p:sp>
          <p:nvSpPr>
            <p:cNvPr id="24" name="副标题 2">
              <a:extLst>
                <a:ext uri="{FF2B5EF4-FFF2-40B4-BE49-F238E27FC236}">
                  <a16:creationId xmlns:a16="http://schemas.microsoft.com/office/drawing/2014/main" id="{051B014F-68B7-B75A-E939-EB2CD9032266}"/>
                </a:ext>
              </a:extLst>
            </p:cNvPr>
            <p:cNvSpPr txBox="1">
              <a:spLocks/>
            </p:cNvSpPr>
            <p:nvPr/>
          </p:nvSpPr>
          <p:spPr>
            <a:xfrm>
              <a:off x="7166344" y="3131062"/>
              <a:ext cx="2034640" cy="21093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50" b="1" dirty="0"/>
                <a:t>ANÁLISIS CUALITATIVO</a:t>
              </a:r>
              <a:endParaRPr lang="zh-CN" altLang="en-US" sz="1050" b="1" dirty="0"/>
            </a:p>
          </p:txBody>
        </p:sp>
        <p:sp>
          <p:nvSpPr>
            <p:cNvPr id="25" name="副标题 2">
              <a:extLst>
                <a:ext uri="{FF2B5EF4-FFF2-40B4-BE49-F238E27FC236}">
                  <a16:creationId xmlns:a16="http://schemas.microsoft.com/office/drawing/2014/main" id="{730A7C2D-3F6F-4016-1059-AB8E1AA45A4A}"/>
                </a:ext>
              </a:extLst>
            </p:cNvPr>
            <p:cNvSpPr txBox="1">
              <a:spLocks/>
            </p:cNvSpPr>
            <p:nvPr/>
          </p:nvSpPr>
          <p:spPr>
            <a:xfrm>
              <a:off x="2035916" y="3411014"/>
              <a:ext cx="4834784"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En 2022, NIO presentó la demostración de Galileo en una estación de intercambio de baterías en Noruega: entrada automática y operación desde la pantalla sin ba</a:t>
              </a:r>
              <a:r>
                <a:rPr lang="en-US" altLang="zh-CN" sz="1000" dirty="0"/>
                <a:t>-</a:t>
              </a:r>
              <a:r>
                <a:rPr lang="zh-CN" altLang="zh-CN" sz="1000" dirty="0"/>
                <a:t>jar del vehículo. Un anuncio alemán del mismo año describía un intercambio de unos </a:t>
              </a:r>
              <a:r>
                <a:rPr lang="zh-CN" altLang="zh-CN" sz="1000" b="1" dirty="0"/>
                <a:t>cinco minutos</a:t>
              </a:r>
              <a:r>
                <a:rPr lang="zh-CN" altLang="zh-CN" sz="1000" dirty="0"/>
                <a:t>. No incluye necesariamente desplazamientos o esperas.</a:t>
              </a:r>
              <a:endParaRPr lang="zh-CN" altLang="en-US" sz="1000" b="1" dirty="0"/>
            </a:p>
          </p:txBody>
        </p:sp>
        <p:sp>
          <p:nvSpPr>
            <p:cNvPr id="26" name="副标题 2">
              <a:extLst>
                <a:ext uri="{FF2B5EF4-FFF2-40B4-BE49-F238E27FC236}">
                  <a16:creationId xmlns:a16="http://schemas.microsoft.com/office/drawing/2014/main" id="{FE029382-685A-3924-8FA9-3552552E7D63}"/>
                </a:ext>
              </a:extLst>
            </p:cNvPr>
            <p:cNvSpPr txBox="1">
              <a:spLocks/>
            </p:cNvSpPr>
            <p:nvPr/>
          </p:nvSpPr>
          <p:spPr>
            <a:xfrm>
              <a:off x="7166343" y="3423531"/>
              <a:ext cx="4386163"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t>La entrada en la estación, el intercambio y la continuación del viaje forman </a:t>
              </a:r>
              <a:r>
                <a:rPr lang="en-US" altLang="zh-CN" sz="1000" dirty="0"/>
                <a:t>  </a:t>
              </a:r>
              <a:r>
                <a:rPr lang="zh-CN" altLang="zh-CN" sz="1000" dirty="0"/>
                <a:t>una demostración comprensible. Sin embargo, el usuario necesita evaluar </a:t>
              </a:r>
              <a:r>
                <a:rPr lang="en-US" altLang="zh-CN" sz="1000" dirty="0"/>
                <a:t>    </a:t>
              </a:r>
              <a:r>
                <a:rPr lang="zh-CN" altLang="zh-CN" sz="1000" dirty="0"/>
                <a:t>también el desplazamiento hasta la estación y las posibles esperas.</a:t>
              </a:r>
              <a:endParaRPr lang="zh-CN" altLang="en-US" sz="1000" b="1" dirty="0"/>
            </a:p>
          </p:txBody>
        </p:sp>
        <p:sp>
          <p:nvSpPr>
            <p:cNvPr id="27" name="副标题 2">
              <a:extLst>
                <a:ext uri="{FF2B5EF4-FFF2-40B4-BE49-F238E27FC236}">
                  <a16:creationId xmlns:a16="http://schemas.microsoft.com/office/drawing/2014/main" id="{79AA5144-6C21-1049-30FA-247003D39A15}"/>
                </a:ext>
              </a:extLst>
            </p:cNvPr>
            <p:cNvSpPr txBox="1">
              <a:spLocks/>
            </p:cNvSpPr>
            <p:nvPr/>
          </p:nvSpPr>
          <p:spPr>
            <a:xfrm>
              <a:off x="2047500" y="4113182"/>
              <a:ext cx="4834784" cy="1442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En la oferta alemana de noviembre de 2022, el ET5 partía de </a:t>
              </a:r>
              <a:r>
                <a:rPr lang="zh-CN" altLang="zh-CN" sz="1000" b="1" dirty="0"/>
                <a:t>49.900 € sin batería</a:t>
              </a:r>
              <a:r>
                <a:rPr lang="zh-CN" altLang="zh-CN" sz="1000" dirty="0"/>
                <a:t>. La batería de 75 kWh podía alquilarse por </a:t>
              </a:r>
              <a:r>
                <a:rPr lang="zh-CN" altLang="zh-CN" sz="1000" b="1" dirty="0"/>
                <a:t>169 €/mes</a:t>
              </a:r>
              <a:r>
                <a:rPr lang="zh-CN" altLang="zh-CN" sz="1000" dirty="0"/>
                <a:t> o comprarse por </a:t>
              </a:r>
              <a:r>
                <a:rPr lang="zh-CN" altLang="zh-CN" sz="1000" b="1" dirty="0"/>
                <a:t>12.000 €</a:t>
              </a:r>
              <a:r>
                <a:rPr lang="zh-CN" altLang="zh-CN" sz="1000" dirty="0"/>
                <a:t>. Vehículo y batería comprada sumaban </a:t>
              </a:r>
              <a:r>
                <a:rPr lang="zh-CN" altLang="zh-CN" sz="1000" b="1" dirty="0"/>
                <a:t>61.900 €</a:t>
              </a:r>
              <a:r>
                <a:rPr lang="zh-CN" altLang="zh-CN" sz="1000" dirty="0"/>
                <a:t>. En esa oferta, comprar la batería no permitía utilizar la red de intercambio.</a:t>
              </a:r>
              <a:endParaRPr lang="zh-CN" altLang="en-US" sz="1000" b="1" dirty="0"/>
            </a:p>
          </p:txBody>
        </p:sp>
        <p:sp>
          <p:nvSpPr>
            <p:cNvPr id="28" name="副标题 2">
              <a:extLst>
                <a:ext uri="{FF2B5EF4-FFF2-40B4-BE49-F238E27FC236}">
                  <a16:creationId xmlns:a16="http://schemas.microsoft.com/office/drawing/2014/main" id="{273F8649-1D81-80BD-44D4-8857BADBDE74}"/>
                </a:ext>
              </a:extLst>
            </p:cNvPr>
            <p:cNvSpPr txBox="1">
              <a:spLocks/>
            </p:cNvSpPr>
            <p:nvPr/>
          </p:nvSpPr>
          <p:spPr>
            <a:xfrm>
              <a:off x="2033686" y="4777250"/>
              <a:ext cx="4848598" cy="10654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latinLnBrk="1">
                <a:buFont typeface="Arial" panose="020B0604020202020204" pitchFamily="34" charset="0"/>
                <a:buChar char="•"/>
              </a:pPr>
              <a:r>
                <a:rPr lang="zh-CN" altLang="zh-CN" sz="1000" dirty="0"/>
                <a:t>A </a:t>
              </a:r>
              <a:r>
                <a:rPr lang="zh-CN" altLang="zh-CN" sz="1000" b="1" dirty="0"/>
                <a:t>30 de noviembre de 2023</a:t>
              </a:r>
              <a:r>
                <a:rPr lang="zh-CN" altLang="zh-CN" sz="1000" dirty="0"/>
                <a:t>, NIO disponía de </a:t>
              </a:r>
              <a:r>
                <a:rPr lang="zh-CN" altLang="zh-CN" sz="1000" b="1" dirty="0"/>
                <a:t>30 estaciones de intercambio en cinco mercados europeos</a:t>
              </a:r>
              <a:r>
                <a:rPr lang="zh-CN" altLang="zh-CN" sz="1000" dirty="0"/>
                <a:t>. El número total no demuestra la conveniencia para un</a:t>
              </a:r>
              <a:r>
                <a:rPr lang="en-US" altLang="zh-CN" sz="1000" dirty="0"/>
                <a:t>-</a:t>
              </a:r>
              <a:r>
                <a:rPr lang="zh-CN" altLang="zh-CN" sz="1000" dirty="0"/>
                <a:t>a ruta concreta.</a:t>
              </a:r>
              <a:endParaRPr lang="en-US" altLang="zh-CN" sz="1000" dirty="0"/>
            </a:p>
            <a:p>
              <a:pPr marL="171450" indent="-171450" algn="l" latinLnBrk="1">
                <a:buFont typeface="Arial" panose="020B0604020202020204" pitchFamily="34" charset="0"/>
                <a:buChar char="•"/>
              </a:pPr>
              <a:r>
                <a:rPr lang="zh-CN" altLang="zh-CN" sz="1000" dirty="0"/>
                <a:t>En noviembre de 2022, NIO añadió la opción de compra para </a:t>
              </a:r>
              <a:r>
                <a:rPr lang="zh-CN" altLang="zh-CN" sz="1000" b="1" dirty="0"/>
                <a:t>ET5, ET7 y EL7 en A</a:t>
              </a:r>
              <a:r>
                <a:rPr lang="en-US" altLang="zh-CN" sz="1000" b="1" dirty="0"/>
                <a:t>-</a:t>
              </a:r>
              <a:r>
                <a:rPr lang="zh-CN" altLang="zh-CN" sz="1000" b="1" dirty="0"/>
                <a:t>lemania, Países Bajos, Dinamarca y Suecia</a:t>
              </a:r>
              <a:r>
                <a:rPr lang="zh-CN" altLang="zh-CN" sz="1000" dirty="0"/>
                <a:t>, manteniendo la suscripción del vehíc</a:t>
              </a:r>
              <a:r>
                <a:rPr lang="en-US" altLang="zh-CN" sz="1000" dirty="0"/>
                <a:t>-</a:t>
              </a:r>
              <a:r>
                <a:rPr lang="zh-CN" altLang="zh-CN" sz="1000" dirty="0"/>
                <a:t>ulo.</a:t>
              </a:r>
              <a:endParaRPr lang="en-US" altLang="zh-CN" sz="1000" dirty="0"/>
            </a:p>
          </p:txBody>
        </p:sp>
        <p:sp>
          <p:nvSpPr>
            <p:cNvPr id="29" name="副标题 2">
              <a:extLst>
                <a:ext uri="{FF2B5EF4-FFF2-40B4-BE49-F238E27FC236}">
                  <a16:creationId xmlns:a16="http://schemas.microsoft.com/office/drawing/2014/main" id="{4CF39089-DAD1-49CE-10B6-CD6292D88784}"/>
                </a:ext>
              </a:extLst>
            </p:cNvPr>
            <p:cNvSpPr txBox="1">
              <a:spLocks/>
            </p:cNvSpPr>
            <p:nvPr/>
          </p:nvSpPr>
          <p:spPr>
            <a:xfrm>
              <a:off x="7166344" y="4572786"/>
              <a:ext cx="4386162"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t>NIO señaló que la incorporación de la compra respondía a la demanda de </a:t>
              </a:r>
              <a:r>
                <a:rPr lang="en-US" altLang="zh-CN" sz="1000" dirty="0"/>
                <a:t>   </a:t>
              </a:r>
              <a:r>
                <a:rPr lang="zh-CN" altLang="zh-CN" sz="1000" dirty="0"/>
                <a:t>los usuarios. Esto demuestra una adaptación de la oferta, pero no prueba el </a:t>
              </a:r>
              <a:r>
                <a:rPr lang="en-US" altLang="zh-CN" sz="1000" dirty="0"/>
                <a:t> </a:t>
              </a:r>
              <a:r>
                <a:rPr lang="zh-CN" altLang="zh-CN" sz="1000" dirty="0"/>
                <a:t>fracaso general de la suscripción ni un aumento posterior de ventas.</a:t>
              </a:r>
              <a:endParaRPr lang="zh-CN" altLang="en-US" sz="1000" b="1" dirty="0"/>
            </a:p>
          </p:txBody>
        </p:sp>
        <p:sp>
          <p:nvSpPr>
            <p:cNvPr id="30" name="副标题 2">
              <a:extLst>
                <a:ext uri="{FF2B5EF4-FFF2-40B4-BE49-F238E27FC236}">
                  <a16:creationId xmlns:a16="http://schemas.microsoft.com/office/drawing/2014/main" id="{58615020-139C-CD78-0F98-6E3C29047C9A}"/>
                </a:ext>
              </a:extLst>
            </p:cNvPr>
            <p:cNvSpPr txBox="1">
              <a:spLocks/>
            </p:cNvSpPr>
            <p:nvPr/>
          </p:nvSpPr>
          <p:spPr>
            <a:xfrm>
              <a:off x="7166344" y="3937052"/>
              <a:ext cx="4454156"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t>La oferta del ET5 muestra que la elección no afecta solo al pago de la batería, sino también al acceso al intercambio. Por ello, deben explicarse conjuntamente la comodidad, los costes y las condiciones. El alquiler de la batería y la suscripción del vehículo son modalidades diferentes.</a:t>
              </a:r>
              <a:endParaRPr lang="zh-CN" altLang="en-US" sz="1000" b="1" dirty="0"/>
            </a:p>
          </p:txBody>
        </p:sp>
        <p:sp>
          <p:nvSpPr>
            <p:cNvPr id="31" name="副标题 2">
              <a:extLst>
                <a:ext uri="{FF2B5EF4-FFF2-40B4-BE49-F238E27FC236}">
                  <a16:creationId xmlns:a16="http://schemas.microsoft.com/office/drawing/2014/main" id="{EED2B610-732A-ADDF-6E23-A8E1DA332A3A}"/>
                </a:ext>
              </a:extLst>
            </p:cNvPr>
            <p:cNvSpPr txBox="1">
              <a:spLocks/>
            </p:cNvSpPr>
            <p:nvPr/>
          </p:nvSpPr>
          <p:spPr>
            <a:xfrm>
              <a:off x="7158136" y="5618220"/>
              <a:ext cx="4394369" cy="7039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t" latinLnBrk="1" hangingPunct="0"/>
              <a:r>
                <a:rPr lang="zh-CN" altLang="zh-CN" sz="1000" dirty="0">
                  <a:solidFill>
                    <a:schemeClr val="bg2">
                      <a:lumMod val="75000"/>
                    </a:schemeClr>
                  </a:solidFill>
                </a:rPr>
                <a:t>Para Xiaomi, las demostraciones deben explicar las condiciones reales de uso. Si la barrera procede del producto o de la modalidad de compra, será necesario ajustar la oferta, no solo la comunicación.</a:t>
              </a:r>
              <a:endParaRPr lang="zh-CN" altLang="en-US" sz="1000" b="1" dirty="0">
                <a:solidFill>
                  <a:schemeClr val="bg2">
                    <a:lumMod val="75000"/>
                  </a:schemeClr>
                </a:solidFill>
              </a:endParaRPr>
            </a:p>
          </p:txBody>
        </p:sp>
      </p:grpSp>
      <p:sp>
        <p:nvSpPr>
          <p:cNvPr id="33" name="文本框 32">
            <a:extLst>
              <a:ext uri="{FF2B5EF4-FFF2-40B4-BE49-F238E27FC236}">
                <a16:creationId xmlns:a16="http://schemas.microsoft.com/office/drawing/2014/main" id="{D338FA3B-62A2-5ECB-8FA0-E151FDD2B0F2}"/>
              </a:ext>
            </a:extLst>
          </p:cNvPr>
          <p:cNvSpPr txBox="1"/>
          <p:nvPr/>
        </p:nvSpPr>
        <p:spPr>
          <a:xfrm>
            <a:off x="1977650" y="6310383"/>
            <a:ext cx="6096000" cy="246221"/>
          </a:xfrm>
          <a:prstGeom prst="rect">
            <a:avLst/>
          </a:prstGeom>
          <a:noFill/>
        </p:spPr>
        <p:txBody>
          <a:bodyPr wrap="square">
            <a:spAutoFit/>
          </a:bodyPr>
          <a:lstStyle/>
          <a:p>
            <a:pPr algn="l" latinLnBrk="1"/>
            <a:r>
              <a:rPr lang="zh-CN" altLang="zh-CN" sz="1000" dirty="0">
                <a:solidFill>
                  <a:schemeClr val="bg2">
                    <a:lumMod val="75000"/>
                  </a:schemeClr>
                </a:solidFill>
              </a:rPr>
              <a:t>Los precios y la red corresponden a esos periodos históricos, no a la situación actual.</a:t>
            </a:r>
            <a:endParaRPr lang="zh-CN" altLang="en-US" sz="1000" b="1" dirty="0">
              <a:solidFill>
                <a:schemeClr val="bg2">
                  <a:lumMod val="75000"/>
                </a:schemeClr>
              </a:solidFill>
            </a:endParaRPr>
          </a:p>
        </p:txBody>
      </p:sp>
      <p:sp>
        <p:nvSpPr>
          <p:cNvPr id="35" name="文本框 34">
            <a:extLst>
              <a:ext uri="{FF2B5EF4-FFF2-40B4-BE49-F238E27FC236}">
                <a16:creationId xmlns:a16="http://schemas.microsoft.com/office/drawing/2014/main" id="{79688D99-C99C-94AF-CF86-66430799152F}"/>
              </a:ext>
            </a:extLst>
          </p:cNvPr>
          <p:cNvSpPr txBox="1"/>
          <p:nvPr/>
        </p:nvSpPr>
        <p:spPr>
          <a:xfrm>
            <a:off x="1968498" y="2914182"/>
            <a:ext cx="4902202" cy="400110"/>
          </a:xfrm>
          <a:prstGeom prst="rect">
            <a:avLst/>
          </a:prstGeom>
          <a:noFill/>
        </p:spPr>
        <p:txBody>
          <a:bodyPr wrap="square">
            <a:spAutoFit/>
          </a:bodyPr>
          <a:lstStyle/>
          <a:p>
            <a:pPr algn="l" latinLnBrk="1"/>
            <a:r>
              <a:rPr lang="zh-CN" altLang="zh-CN" sz="1000" dirty="0">
                <a:solidFill>
                  <a:schemeClr val="bg2">
                    <a:lumMod val="75000"/>
                  </a:schemeClr>
                </a:solidFill>
              </a:rPr>
              <a:t>Los precios corresponden a la información consultada y pueden variar según la fecha, la configuración y las condiciones aplicables.</a:t>
            </a:r>
            <a:endParaRPr lang="zh-CN" altLang="en-US" sz="1000" b="1" dirty="0">
              <a:solidFill>
                <a:schemeClr val="bg2">
                  <a:lumMod val="75000"/>
                </a:schemeClr>
              </a:solidFill>
            </a:endParaRPr>
          </a:p>
        </p:txBody>
      </p:sp>
    </p:spTree>
    <p:extLst>
      <p:ext uri="{BB962C8B-B14F-4D97-AF65-F5344CB8AC3E}">
        <p14:creationId xmlns:p14="http://schemas.microsoft.com/office/powerpoint/2010/main" val="2153986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04A7-9C1B-6975-DD0F-ADF7AAAD410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080F862-F5A5-B41E-2A14-62DEB3F439CA}"/>
              </a:ext>
            </a:extLst>
          </p:cNvPr>
          <p:cNvSpPr>
            <a:spLocks noGrp="1"/>
          </p:cNvSpPr>
          <p:nvPr>
            <p:ph type="ctrTitle"/>
          </p:nvPr>
        </p:nvSpPr>
        <p:spPr>
          <a:xfrm>
            <a:off x="465693" y="622299"/>
            <a:ext cx="5706507" cy="2099637"/>
          </a:xfrm>
        </p:spPr>
        <p:txBody>
          <a:bodyPr>
            <a:normAutofit/>
          </a:bodyPr>
          <a:lstStyle/>
          <a:p>
            <a:pPr algn="l"/>
            <a:r>
              <a:rPr lang="zh-CN" altLang="zh-CN" sz="3600" b="1" dirty="0">
                <a:latin typeface="+mn-lt"/>
              </a:rPr>
              <a:t>SÍNTESIS DEL ANÁLISIS CUANTITATIVO </a:t>
            </a:r>
            <a:br>
              <a:rPr lang="en-US" altLang="zh-CN" sz="3600" b="1" dirty="0">
                <a:latin typeface="+mn-lt"/>
              </a:rPr>
            </a:br>
            <a:r>
              <a:rPr lang="zh-CN" altLang="zh-CN" sz="3600" b="1" dirty="0">
                <a:latin typeface="+mn-lt"/>
              </a:rPr>
              <a:t>Y CUALITATIVO DE LA COMPETENCIA</a:t>
            </a:r>
            <a:endParaRPr lang="zh-CN" altLang="en-US" sz="3600" b="1" spc="-150" dirty="0">
              <a:latin typeface="+mn-lt"/>
              <a:ea typeface="苹方 常规" panose="020B0300000000000000" pitchFamily="34" charset="-122"/>
            </a:endParaRPr>
          </a:p>
        </p:txBody>
      </p:sp>
      <p:sp>
        <p:nvSpPr>
          <p:cNvPr id="3" name="副标题 2">
            <a:extLst>
              <a:ext uri="{FF2B5EF4-FFF2-40B4-BE49-F238E27FC236}">
                <a16:creationId xmlns:a16="http://schemas.microsoft.com/office/drawing/2014/main" id="{AA41E79A-04E0-6B91-B2DA-A4521DB3D57B}"/>
              </a:ext>
            </a:extLst>
          </p:cNvPr>
          <p:cNvSpPr>
            <a:spLocks noGrp="1"/>
          </p:cNvSpPr>
          <p:nvPr>
            <p:ph type="subTitle" idx="1"/>
          </p:nvPr>
        </p:nvSpPr>
        <p:spPr>
          <a:xfrm>
            <a:off x="4947393" y="3956050"/>
            <a:ext cx="6825508" cy="2497763"/>
          </a:xfrm>
        </p:spPr>
        <p:txBody>
          <a:bodyPr>
            <a:noAutofit/>
          </a:bodyPr>
          <a:lstStyle/>
          <a:p>
            <a:pPr algn="l"/>
            <a:r>
              <a:rPr lang="zh-CN" altLang="zh-CN" sz="1200" b="1" dirty="0"/>
              <a:t>1. Las marcas explican el valor mediante evidencias diferentes.</a:t>
            </a:r>
            <a:br>
              <a:rPr lang="zh-CN" altLang="zh-CN" sz="1000" dirty="0"/>
            </a:br>
            <a:r>
              <a:rPr lang="zh-CN" altLang="zh-CN" sz="1000" dirty="0"/>
              <a:t>BYD SEAL utiliza resultados de seguridad independientes; Tesla relaciona el precio con versiones, prestaciones y garantías; NIO demuestra el intercambio de baterías. Las pruebas, las comparaciones y los procesos aportan bases para evaluar el producto.</a:t>
            </a:r>
          </a:p>
          <a:p>
            <a:pPr algn="l"/>
            <a:r>
              <a:rPr lang="zh-CN" altLang="zh-CN" sz="1200" b="1" dirty="0"/>
              <a:t>2. Los beneficios deben evaluarse junto con las condiciones de uso.</a:t>
            </a:r>
            <a:br>
              <a:rPr lang="zh-CN" altLang="zh-CN" sz="1000" dirty="0"/>
            </a:br>
            <a:r>
              <a:rPr lang="zh-CN" altLang="zh-CN" sz="1000" dirty="0"/>
              <a:t>Los costes y requisitos de conectividad de Tesla, así como las opciones de batería y la red de NIO, muestran que la experiencia depende del equipamiento, los gastos continuos y la cobertura del servicio.</a:t>
            </a:r>
          </a:p>
          <a:p>
            <a:pPr algn="l"/>
            <a:r>
              <a:rPr lang="zh-CN" altLang="zh-CN" sz="1200" b="1" dirty="0"/>
              <a:t>3. La atención a la marca necesita continuidad informativa y oportunidades de experiencia.</a:t>
            </a:r>
            <a:br>
              <a:rPr lang="zh-CN" altLang="zh-CN" sz="1000" dirty="0"/>
            </a:br>
            <a:r>
              <a:rPr lang="zh-CN" altLang="zh-CN" sz="1000" dirty="0"/>
              <a:t>Las actividades en tiendas de BYD, la información de configuración y precio de Tesla y las opciones de compra de NIO facilitan el contacto, la comparación y la elección. Las fuentes confirman su existencia, pero no su eficacia de conversión.</a:t>
            </a:r>
          </a:p>
          <a:p>
            <a:pPr algn="l"/>
            <a:r>
              <a:rPr lang="zh-CN" altLang="zh-CN" sz="1200" b="1" dirty="0"/>
              <a:t>Limitaciones del estudio</a:t>
            </a:r>
            <a:br>
              <a:rPr lang="zh-CN" altLang="zh-CN" sz="1000" dirty="0"/>
            </a:br>
            <a:r>
              <a:rPr lang="zh-CN" altLang="zh-CN" sz="1000" dirty="0"/>
              <a:t>Las cifras de actividades, precios, pruebas y estaciones describen aspectos diferentes y no permiten clasificar directamente la eficacia del marketing. Tampoco permiten identificar la principal causa de no compra ni afirmar que se ignora de forma general a quienes comparten la decisión.</a:t>
            </a:r>
          </a:p>
          <a:p>
            <a:pPr algn="l"/>
            <a:endParaRPr lang="zh-CN" altLang="en-US" sz="1000" dirty="0"/>
          </a:p>
        </p:txBody>
      </p:sp>
      <p:grpSp>
        <p:nvGrpSpPr>
          <p:cNvPr id="11" name="组合 10">
            <a:extLst>
              <a:ext uri="{FF2B5EF4-FFF2-40B4-BE49-F238E27FC236}">
                <a16:creationId xmlns:a16="http://schemas.microsoft.com/office/drawing/2014/main" id="{C7CC8798-8832-9676-D166-C76B01677179}"/>
              </a:ext>
            </a:extLst>
          </p:cNvPr>
          <p:cNvGrpSpPr/>
          <p:nvPr/>
        </p:nvGrpSpPr>
        <p:grpSpPr>
          <a:xfrm>
            <a:off x="465693" y="288771"/>
            <a:ext cx="11726307" cy="230832"/>
            <a:chOff x="554592" y="3105150"/>
            <a:chExt cx="11726307" cy="230832"/>
          </a:xfrm>
        </p:grpSpPr>
        <p:sp>
          <p:nvSpPr>
            <p:cNvPr id="6" name="文本框 5">
              <a:extLst>
                <a:ext uri="{FF2B5EF4-FFF2-40B4-BE49-F238E27FC236}">
                  <a16:creationId xmlns:a16="http://schemas.microsoft.com/office/drawing/2014/main" id="{A1CA358C-7B07-16C6-548D-925905F1C791}"/>
                </a:ext>
              </a:extLst>
            </p:cNvPr>
            <p:cNvSpPr txBox="1"/>
            <p:nvPr/>
          </p:nvSpPr>
          <p:spPr>
            <a:xfrm>
              <a:off x="554592" y="3105150"/>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8" name="文本框 7">
              <a:extLst>
                <a:ext uri="{FF2B5EF4-FFF2-40B4-BE49-F238E27FC236}">
                  <a16:creationId xmlns:a16="http://schemas.microsoft.com/office/drawing/2014/main" id="{73B4040C-8A4F-A6EC-C2FE-FB1CADCA4DC6}"/>
                </a:ext>
              </a:extLst>
            </p:cNvPr>
            <p:cNvSpPr txBox="1"/>
            <p:nvPr/>
          </p:nvSpPr>
          <p:spPr>
            <a:xfrm>
              <a:off x="8299448" y="3105150"/>
              <a:ext cx="1335087" cy="230832"/>
            </a:xfrm>
            <a:prstGeom prst="rect">
              <a:avLst/>
            </a:prstGeom>
            <a:noFill/>
          </p:spPr>
          <p:txBody>
            <a:bodyPr wrap="square" rtlCol="0">
              <a:spAutoFit/>
            </a:bodyPr>
            <a:lstStyle/>
            <a:p>
              <a:r>
                <a:rPr lang="zh-CN" altLang="zh-CN" sz="900" b="1" dirty="0">
                  <a:latin typeface="+mj-lt"/>
                </a:rPr>
                <a:t>Tres enfoques </a:t>
              </a:r>
              <a:endParaRPr lang="zh-CN" altLang="en-US" sz="900" b="1" dirty="0">
                <a:latin typeface="+mj-lt"/>
              </a:endParaRPr>
            </a:p>
          </p:txBody>
        </p:sp>
        <p:sp>
          <p:nvSpPr>
            <p:cNvPr id="10" name="文本框 9">
              <a:extLst>
                <a:ext uri="{FF2B5EF4-FFF2-40B4-BE49-F238E27FC236}">
                  <a16:creationId xmlns:a16="http://schemas.microsoft.com/office/drawing/2014/main" id="{844E94A9-56B9-3DA6-96CD-6D07DCF76709}"/>
                </a:ext>
              </a:extLst>
            </p:cNvPr>
            <p:cNvSpPr txBox="1"/>
            <p:nvPr/>
          </p:nvSpPr>
          <p:spPr>
            <a:xfrm>
              <a:off x="10744199" y="3105150"/>
              <a:ext cx="1536700" cy="230832"/>
            </a:xfrm>
            <a:prstGeom prst="rect">
              <a:avLst/>
            </a:prstGeom>
            <a:noFill/>
          </p:spPr>
          <p:txBody>
            <a:bodyPr wrap="square" rtlCol="0">
              <a:spAutoFit/>
            </a:bodyPr>
            <a:lstStyle/>
            <a:p>
              <a:r>
                <a:rPr lang="zh-CN" altLang="zh-CN" sz="900" b="1" dirty="0">
                  <a:latin typeface="+mj-lt"/>
                </a:rPr>
                <a:t>Una misma pregunta</a:t>
              </a:r>
              <a:endParaRPr lang="zh-CN" altLang="en-US" sz="900" b="1" dirty="0">
                <a:latin typeface="+mj-lt"/>
              </a:endParaRPr>
            </a:p>
          </p:txBody>
        </p:sp>
      </p:grpSp>
    </p:spTree>
    <p:extLst>
      <p:ext uri="{BB962C8B-B14F-4D97-AF65-F5344CB8AC3E}">
        <p14:creationId xmlns:p14="http://schemas.microsoft.com/office/powerpoint/2010/main" val="2275963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5478B-9010-88A1-7B6A-FB8EBFEE7AD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FEE27EF-3734-1CDB-5086-0E7248984208}"/>
              </a:ext>
            </a:extLst>
          </p:cNvPr>
          <p:cNvSpPr>
            <a:spLocks noGrp="1"/>
          </p:cNvSpPr>
          <p:nvPr>
            <p:ph type="ctrTitle"/>
          </p:nvPr>
        </p:nvSpPr>
        <p:spPr>
          <a:xfrm>
            <a:off x="516492" y="709246"/>
            <a:ext cx="5706507" cy="669791"/>
          </a:xfrm>
        </p:spPr>
        <p:txBody>
          <a:bodyPr>
            <a:noAutofit/>
          </a:bodyPr>
          <a:lstStyle/>
          <a:p>
            <a:pPr algn="l"/>
            <a:r>
              <a:rPr lang="zh-CN" altLang="zh-CN" sz="2200" b="1" dirty="0">
                <a:latin typeface="+mn-lt"/>
              </a:rPr>
              <a:t>DIAGNÓSTICO ESTRATÉGICO </a:t>
            </a:r>
            <a:br>
              <a:rPr lang="en-US" altLang="zh-CN" sz="2200" b="1" dirty="0">
                <a:latin typeface="+mn-lt"/>
              </a:rPr>
            </a:br>
            <a:r>
              <a:rPr lang="zh-CN" altLang="zh-CN" sz="2200" b="1" dirty="0">
                <a:latin typeface="+mn-lt"/>
              </a:rPr>
              <a:t>Y ANÁLISIS DAFO</a:t>
            </a:r>
            <a:endParaRPr lang="zh-CN" altLang="en-US" sz="2200" b="1" spc="-150" dirty="0">
              <a:latin typeface="+mn-lt"/>
              <a:ea typeface="苹方 常规" panose="020B0300000000000000" pitchFamily="34" charset="-122"/>
            </a:endParaRPr>
          </a:p>
        </p:txBody>
      </p:sp>
      <p:sp>
        <p:nvSpPr>
          <p:cNvPr id="3" name="副标题 2">
            <a:extLst>
              <a:ext uri="{FF2B5EF4-FFF2-40B4-BE49-F238E27FC236}">
                <a16:creationId xmlns:a16="http://schemas.microsoft.com/office/drawing/2014/main" id="{3DB8CBD7-EAE7-C81E-91B2-4349A30F3FE1}"/>
              </a:ext>
            </a:extLst>
          </p:cNvPr>
          <p:cNvSpPr>
            <a:spLocks noGrp="1"/>
          </p:cNvSpPr>
          <p:nvPr>
            <p:ph type="subTitle" idx="1"/>
          </p:nvPr>
        </p:nvSpPr>
        <p:spPr>
          <a:xfrm>
            <a:off x="6414660" y="791099"/>
            <a:ext cx="5306914" cy="510213"/>
          </a:xfrm>
        </p:spPr>
        <p:txBody>
          <a:bodyPr>
            <a:noAutofit/>
          </a:bodyPr>
          <a:lstStyle/>
          <a:p>
            <a:pPr algn="l"/>
            <a:r>
              <a:rPr lang="zh-CN" altLang="zh-CN" sz="800" dirty="0">
                <a:solidFill>
                  <a:schemeClr val="bg2">
                    <a:lumMod val="75000"/>
                  </a:schemeClr>
                </a:solidFill>
              </a:rPr>
              <a:t>Este DAFO corresponde a un diagnóstico inicial de la propuesta. Las posibles carencias de comunicación, las percepciones del consumidor y las oportunidades deberán contrastarse con el análisis interno y las evidencias del mercado objetivo.</a:t>
            </a:r>
            <a:endParaRPr lang="zh-CN" altLang="en-US" sz="800" dirty="0">
              <a:solidFill>
                <a:schemeClr val="bg2">
                  <a:lumMod val="75000"/>
                </a:schemeClr>
              </a:solidFill>
            </a:endParaRPr>
          </a:p>
        </p:txBody>
      </p:sp>
      <p:grpSp>
        <p:nvGrpSpPr>
          <p:cNvPr id="11" name="组合 10">
            <a:extLst>
              <a:ext uri="{FF2B5EF4-FFF2-40B4-BE49-F238E27FC236}">
                <a16:creationId xmlns:a16="http://schemas.microsoft.com/office/drawing/2014/main" id="{60442010-D548-DAC3-3588-779C4806C8D1}"/>
              </a:ext>
            </a:extLst>
          </p:cNvPr>
          <p:cNvGrpSpPr/>
          <p:nvPr/>
        </p:nvGrpSpPr>
        <p:grpSpPr>
          <a:xfrm>
            <a:off x="465693" y="288771"/>
            <a:ext cx="11726307" cy="230832"/>
            <a:chOff x="554592" y="3105150"/>
            <a:chExt cx="11726307" cy="230832"/>
          </a:xfrm>
        </p:grpSpPr>
        <p:sp>
          <p:nvSpPr>
            <p:cNvPr id="6" name="文本框 5">
              <a:extLst>
                <a:ext uri="{FF2B5EF4-FFF2-40B4-BE49-F238E27FC236}">
                  <a16:creationId xmlns:a16="http://schemas.microsoft.com/office/drawing/2014/main" id="{7E2C4219-A2A8-4D01-B4FE-41CDA6849EEB}"/>
                </a:ext>
              </a:extLst>
            </p:cNvPr>
            <p:cNvSpPr txBox="1"/>
            <p:nvPr/>
          </p:nvSpPr>
          <p:spPr>
            <a:xfrm>
              <a:off x="554592" y="3105150"/>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8" name="文本框 7">
              <a:extLst>
                <a:ext uri="{FF2B5EF4-FFF2-40B4-BE49-F238E27FC236}">
                  <a16:creationId xmlns:a16="http://schemas.microsoft.com/office/drawing/2014/main" id="{4EE27452-842B-5CA9-FA7B-9F6D4E2BB258}"/>
                </a:ext>
              </a:extLst>
            </p:cNvPr>
            <p:cNvSpPr txBox="1"/>
            <p:nvPr/>
          </p:nvSpPr>
          <p:spPr>
            <a:xfrm>
              <a:off x="6521538" y="3105150"/>
              <a:ext cx="3112998" cy="230832"/>
            </a:xfrm>
            <a:prstGeom prst="rect">
              <a:avLst/>
            </a:prstGeom>
            <a:noFill/>
          </p:spPr>
          <p:txBody>
            <a:bodyPr wrap="square" rtlCol="0">
              <a:spAutoFit/>
            </a:bodyPr>
            <a:lstStyle/>
            <a:p>
              <a:r>
                <a:rPr lang="zh-CN" altLang="zh-CN" sz="900" dirty="0"/>
                <a:t>Diagnóstico estratégico</a:t>
              </a:r>
              <a:endParaRPr lang="zh-CN" altLang="en-US" sz="900" b="1" dirty="0">
                <a:latin typeface="+mj-lt"/>
              </a:endParaRPr>
            </a:p>
          </p:txBody>
        </p:sp>
        <p:sp>
          <p:nvSpPr>
            <p:cNvPr id="10" name="文本框 9">
              <a:extLst>
                <a:ext uri="{FF2B5EF4-FFF2-40B4-BE49-F238E27FC236}">
                  <a16:creationId xmlns:a16="http://schemas.microsoft.com/office/drawing/2014/main" id="{4D5DDF7C-248D-3683-EB47-9E1D087BFEA7}"/>
                </a:ext>
              </a:extLst>
            </p:cNvPr>
            <p:cNvSpPr txBox="1"/>
            <p:nvPr/>
          </p:nvSpPr>
          <p:spPr>
            <a:xfrm>
              <a:off x="10375899" y="3105150"/>
              <a:ext cx="1905000" cy="230832"/>
            </a:xfrm>
            <a:prstGeom prst="rect">
              <a:avLst/>
            </a:prstGeom>
            <a:noFill/>
          </p:spPr>
          <p:txBody>
            <a:bodyPr wrap="square" rtlCol="0">
              <a:spAutoFit/>
            </a:bodyPr>
            <a:lstStyle/>
            <a:p>
              <a:r>
                <a:rPr lang="zh-CN" altLang="zh-CN" sz="900" dirty="0"/>
                <a:t>Factores internos y externos</a:t>
              </a:r>
              <a:endParaRPr lang="zh-CN" altLang="en-US" sz="900" b="1" dirty="0">
                <a:latin typeface="+mj-lt"/>
              </a:endParaRPr>
            </a:p>
          </p:txBody>
        </p:sp>
      </p:grpSp>
      <p:grpSp>
        <p:nvGrpSpPr>
          <p:cNvPr id="54" name="组合 53">
            <a:extLst>
              <a:ext uri="{FF2B5EF4-FFF2-40B4-BE49-F238E27FC236}">
                <a16:creationId xmlns:a16="http://schemas.microsoft.com/office/drawing/2014/main" id="{36FB7FB9-0FCD-6E9B-F81F-4CDD800B17EF}"/>
              </a:ext>
            </a:extLst>
          </p:cNvPr>
          <p:cNvGrpSpPr/>
          <p:nvPr/>
        </p:nvGrpSpPr>
        <p:grpSpPr>
          <a:xfrm>
            <a:off x="524699" y="1532124"/>
            <a:ext cx="11191051" cy="2797821"/>
            <a:chOff x="1966065" y="1922932"/>
            <a:chExt cx="11191051" cy="2797821"/>
          </a:xfrm>
        </p:grpSpPr>
        <p:cxnSp>
          <p:nvCxnSpPr>
            <p:cNvPr id="25" name="直接连接符 24">
              <a:extLst>
                <a:ext uri="{FF2B5EF4-FFF2-40B4-BE49-F238E27FC236}">
                  <a16:creationId xmlns:a16="http://schemas.microsoft.com/office/drawing/2014/main" id="{02BCFECB-65D3-39F7-0374-D29FC35C6CAF}"/>
                </a:ext>
              </a:extLst>
            </p:cNvPr>
            <p:cNvCxnSpPr>
              <a:cxnSpLocks/>
            </p:cNvCxnSpPr>
            <p:nvPr/>
          </p:nvCxnSpPr>
          <p:spPr>
            <a:xfrm>
              <a:off x="2067666" y="1922932"/>
              <a:ext cx="5141270" cy="0"/>
            </a:xfrm>
            <a:prstGeom prst="line">
              <a:avLst/>
            </a:prstGeom>
          </p:spPr>
          <p:style>
            <a:lnRef idx="2">
              <a:schemeClr val="dk1"/>
            </a:lnRef>
            <a:fillRef idx="0">
              <a:schemeClr val="dk1"/>
            </a:fillRef>
            <a:effectRef idx="1">
              <a:schemeClr val="dk1"/>
            </a:effectRef>
            <a:fontRef idx="minor">
              <a:schemeClr val="tx1"/>
            </a:fontRef>
          </p:style>
        </p:cxnSp>
        <p:cxnSp>
          <p:nvCxnSpPr>
            <p:cNvPr id="26" name="直接连接符 25">
              <a:extLst>
                <a:ext uri="{FF2B5EF4-FFF2-40B4-BE49-F238E27FC236}">
                  <a16:creationId xmlns:a16="http://schemas.microsoft.com/office/drawing/2014/main" id="{37C0DBEC-E235-CFEE-59CB-46ED679803D0}"/>
                </a:ext>
              </a:extLst>
            </p:cNvPr>
            <p:cNvCxnSpPr>
              <a:cxnSpLocks/>
            </p:cNvCxnSpPr>
            <p:nvPr/>
          </p:nvCxnSpPr>
          <p:spPr>
            <a:xfrm>
              <a:off x="7931065" y="1935448"/>
              <a:ext cx="5118101" cy="0"/>
            </a:xfrm>
            <a:prstGeom prst="line">
              <a:avLst/>
            </a:prstGeom>
          </p:spPr>
          <p:style>
            <a:lnRef idx="2">
              <a:schemeClr val="dk1"/>
            </a:lnRef>
            <a:fillRef idx="0">
              <a:schemeClr val="dk1"/>
            </a:fillRef>
            <a:effectRef idx="1">
              <a:schemeClr val="dk1"/>
            </a:effectRef>
            <a:fontRef idx="minor">
              <a:schemeClr val="tx1"/>
            </a:fontRef>
          </p:style>
        </p:cxnSp>
        <p:sp>
          <p:nvSpPr>
            <p:cNvPr id="27" name="副标题 2">
              <a:extLst>
                <a:ext uri="{FF2B5EF4-FFF2-40B4-BE49-F238E27FC236}">
                  <a16:creationId xmlns:a16="http://schemas.microsoft.com/office/drawing/2014/main" id="{A2A3F76A-619A-FB60-E19C-15FD019FC98B}"/>
                </a:ext>
              </a:extLst>
            </p:cNvPr>
            <p:cNvSpPr txBox="1">
              <a:spLocks/>
            </p:cNvSpPr>
            <p:nvPr/>
          </p:nvSpPr>
          <p:spPr>
            <a:xfrm>
              <a:off x="1966065" y="2036126"/>
              <a:ext cx="3050431"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200" b="1" dirty="0"/>
                <a:t>FORTALEZAS — FACTORES INTERNOS</a:t>
              </a:r>
              <a:endParaRPr lang="zh-CN" altLang="en-US" sz="1200" b="1" dirty="0"/>
            </a:p>
          </p:txBody>
        </p:sp>
        <p:sp>
          <p:nvSpPr>
            <p:cNvPr id="28" name="副标题 2">
              <a:extLst>
                <a:ext uri="{FF2B5EF4-FFF2-40B4-BE49-F238E27FC236}">
                  <a16:creationId xmlns:a16="http://schemas.microsoft.com/office/drawing/2014/main" id="{31E5C408-4281-2A44-C046-27EA3B4B8A70}"/>
                </a:ext>
              </a:extLst>
            </p:cNvPr>
            <p:cNvSpPr txBox="1">
              <a:spLocks/>
            </p:cNvSpPr>
            <p:nvPr/>
          </p:nvSpPr>
          <p:spPr>
            <a:xfrm>
              <a:off x="7858409" y="2048642"/>
              <a:ext cx="3050431" cy="3320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200" b="1" dirty="0"/>
                <a:t>DEBILIDADES — FACTORES INTERNOS</a:t>
              </a:r>
              <a:endParaRPr lang="zh-CN" altLang="en-US" sz="1200" b="1" dirty="0"/>
            </a:p>
          </p:txBody>
        </p:sp>
        <p:sp>
          <p:nvSpPr>
            <p:cNvPr id="29" name="副标题 2">
              <a:extLst>
                <a:ext uri="{FF2B5EF4-FFF2-40B4-BE49-F238E27FC236}">
                  <a16:creationId xmlns:a16="http://schemas.microsoft.com/office/drawing/2014/main" id="{5C1A7D9E-E33F-A797-5086-94DF8C355AA0}"/>
                </a:ext>
              </a:extLst>
            </p:cNvPr>
            <p:cNvSpPr txBox="1">
              <a:spLocks/>
            </p:cNvSpPr>
            <p:nvPr/>
          </p:nvSpPr>
          <p:spPr>
            <a:xfrm>
              <a:off x="1982362" y="2295537"/>
              <a:ext cx="5440787" cy="23680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b="1" dirty="0"/>
                <a:t>1. Funciones inteligentes que pueden demostrarse mediante tareas concretas.</a:t>
              </a:r>
              <a:br>
                <a:rPr lang="zh-CN" altLang="zh-CN" sz="1000" dirty="0"/>
              </a:br>
              <a:r>
                <a:rPr lang="zh-CN" altLang="zh-CN" sz="1000" dirty="0"/>
                <a:t>El habitáculo inteligente y la conexión entre dispositivos permiten explicar funciones mediante </a:t>
              </a:r>
              <a:r>
                <a:rPr lang="en-US" altLang="zh-CN" sz="1000" dirty="0"/>
                <a:t>  </a:t>
              </a:r>
              <a:r>
                <a:rPr lang="zh-CN" altLang="zh-CN" sz="1000" dirty="0"/>
                <a:t>tiempos, pasos y resultados observables, siempre según las capacidades reales de la versión loc</a:t>
              </a:r>
              <a:r>
                <a:rPr lang="en-US" altLang="zh-CN" sz="1000" dirty="0"/>
                <a:t>-</a:t>
              </a:r>
              <a:r>
                <a:rPr lang="zh-CN" altLang="zh-CN" sz="1000" dirty="0"/>
                <a:t>al.</a:t>
              </a:r>
            </a:p>
            <a:p>
              <a:pPr algn="l"/>
              <a:r>
                <a:rPr lang="zh-CN" altLang="zh-CN" sz="1000" b="1" dirty="0"/>
                <a:t>2. Contacto previo con la marca a través de la electrónica de consumo.</a:t>
              </a:r>
              <a:br>
                <a:rPr lang="zh-CN" altLang="zh-CN" sz="1000" dirty="0"/>
              </a:br>
              <a:r>
                <a:rPr lang="zh-CN" altLang="zh-CN" sz="1000" dirty="0"/>
                <a:t>Los usuarios de Xiaomi pueden partir de experiencias reales con la marca. Esto permite estudiar qué confianza se traslada al automóvil, sin asumir que usar sus móviles implica querer comprar sus coches.</a:t>
              </a:r>
            </a:p>
            <a:p>
              <a:pPr algn="l"/>
              <a:r>
                <a:rPr lang="zh-CN" altLang="zh-CN" sz="1000" b="1" dirty="0"/>
                <a:t>3. Capacidades de conexión entre dispositivos.</a:t>
              </a:r>
              <a:br>
                <a:rPr lang="zh-CN" altLang="zh-CN" sz="1000" dirty="0"/>
              </a:br>
              <a:r>
                <a:rPr lang="zh-CN" altLang="zh-CN" sz="1000" dirty="0"/>
                <a:t>La conexión entre móvil, vehículo y hogar aporta situaciones de uso para la comunicación. La compatibilidad disponible permite examinar diferencias entre usuarios de distintos dispositivos, sin asumir experiencias idénticas.</a:t>
              </a:r>
            </a:p>
          </p:txBody>
        </p:sp>
        <p:sp>
          <p:nvSpPr>
            <p:cNvPr id="35" name="副标题 2">
              <a:extLst>
                <a:ext uri="{FF2B5EF4-FFF2-40B4-BE49-F238E27FC236}">
                  <a16:creationId xmlns:a16="http://schemas.microsoft.com/office/drawing/2014/main" id="{B1645068-004A-ED0B-9130-5241F20ECFED}"/>
                </a:ext>
              </a:extLst>
            </p:cNvPr>
            <p:cNvSpPr txBox="1">
              <a:spLocks/>
            </p:cNvSpPr>
            <p:nvPr/>
          </p:nvSpPr>
          <p:spPr>
            <a:xfrm>
              <a:off x="7850202" y="2301738"/>
              <a:ext cx="5306914" cy="24190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latinLnBrk="1"/>
              <a:r>
                <a:rPr lang="zh-CN" altLang="zh-CN" sz="1000" b="1" dirty="0"/>
                <a:t>1. Complejidad de las condiciones de la experiencia conectada.</a:t>
              </a:r>
              <a:br>
                <a:rPr lang="zh-CN" altLang="zh-CN" sz="1000" dirty="0"/>
              </a:br>
              <a:r>
                <a:rPr lang="zh-CN" altLang="zh-CN" sz="1000" dirty="0"/>
                <a:t>Los dispositivos, el equipamiento y el software pueden generar diferencias de uso y aumentar el esfuerzo de explicación. Si solo se muestra el ecosistema completo de Xiaomi, otros usuari</a:t>
              </a:r>
              <a:r>
                <a:rPr lang="en-US" altLang="zh-CN" sz="1000" dirty="0"/>
                <a:t>-</a:t>
              </a:r>
              <a:r>
                <a:rPr lang="zh-CN" altLang="zh-CN" sz="1000" dirty="0"/>
                <a:t>os podrían no entender qué obtendrían. Debe comprobarse si la comunicación actual aclara </a:t>
              </a:r>
              <a:r>
                <a:rPr lang="en-US" altLang="zh-CN" sz="1000" dirty="0"/>
                <a:t> </a:t>
              </a:r>
              <a:r>
                <a:rPr lang="zh-CN" altLang="zh-CN" sz="1000" dirty="0"/>
                <a:t>estas condiciones.</a:t>
              </a:r>
            </a:p>
            <a:p>
              <a:pPr algn="l"/>
              <a:r>
                <a:rPr lang="zh-CN" altLang="zh-CN" sz="1000" b="1" dirty="0"/>
                <a:t>2. La familiaridad con Xiaomi no acredita por sí sola su capacidad como fabricante de automóviles.</a:t>
              </a:r>
              <a:br>
                <a:rPr lang="zh-CN" altLang="zh-CN" sz="1000" dirty="0"/>
              </a:br>
              <a:r>
                <a:rPr lang="zh-CN" altLang="zh-CN" sz="1000" dirty="0"/>
                <a:t>La experiencia con móviles no demuestra la fiabilidad a largo plazo del coche, el servicio ni su valor de uso continuado. Se necesitan evidencias específicas del automóvil.</a:t>
              </a:r>
            </a:p>
            <a:p>
              <a:pPr algn="l"/>
              <a:r>
                <a:rPr lang="zh-CN" altLang="zh-CN" sz="1000" b="1" dirty="0"/>
                <a:t>3. Posible cobertura insuficiente de distintos participantes en la compra.</a:t>
              </a:r>
              <a:br>
                <a:rPr lang="zh-CN" altLang="zh-CN" sz="1000" dirty="0"/>
              </a:br>
              <a:r>
                <a:rPr lang="zh-CN" altLang="zh-CN" sz="1000" dirty="0"/>
                <a:t>Si el contenido se centra en aficionados a la tecnología y al diseño, puede dejar dudas de otros usuarios o pagadores. Es una hipótesis que debe verificarse, distinguiendo decisiones individuales y compartidas.</a:t>
              </a:r>
            </a:p>
          </p:txBody>
        </p:sp>
      </p:grpSp>
      <p:grpSp>
        <p:nvGrpSpPr>
          <p:cNvPr id="55" name="组合 54">
            <a:extLst>
              <a:ext uri="{FF2B5EF4-FFF2-40B4-BE49-F238E27FC236}">
                <a16:creationId xmlns:a16="http://schemas.microsoft.com/office/drawing/2014/main" id="{9600B6CB-9F2B-610E-3131-6019C6B43DB9}"/>
              </a:ext>
            </a:extLst>
          </p:cNvPr>
          <p:cNvGrpSpPr/>
          <p:nvPr/>
        </p:nvGrpSpPr>
        <p:grpSpPr>
          <a:xfrm>
            <a:off x="516492" y="4340983"/>
            <a:ext cx="11091308" cy="2797821"/>
            <a:chOff x="1966065" y="1922932"/>
            <a:chExt cx="11091308" cy="2797821"/>
          </a:xfrm>
        </p:grpSpPr>
        <p:cxnSp>
          <p:nvCxnSpPr>
            <p:cNvPr id="56" name="直接连接符 55">
              <a:extLst>
                <a:ext uri="{FF2B5EF4-FFF2-40B4-BE49-F238E27FC236}">
                  <a16:creationId xmlns:a16="http://schemas.microsoft.com/office/drawing/2014/main" id="{BBE337EC-B7E8-E702-9E24-B39E2B1D9953}"/>
                </a:ext>
              </a:extLst>
            </p:cNvPr>
            <p:cNvCxnSpPr>
              <a:cxnSpLocks/>
            </p:cNvCxnSpPr>
            <p:nvPr/>
          </p:nvCxnSpPr>
          <p:spPr>
            <a:xfrm>
              <a:off x="2067666" y="1922932"/>
              <a:ext cx="5149477" cy="0"/>
            </a:xfrm>
            <a:prstGeom prst="line">
              <a:avLst/>
            </a:prstGeom>
          </p:spPr>
          <p:style>
            <a:lnRef idx="2">
              <a:schemeClr val="dk1"/>
            </a:lnRef>
            <a:fillRef idx="0">
              <a:schemeClr val="dk1"/>
            </a:fillRef>
            <a:effectRef idx="1">
              <a:schemeClr val="dk1"/>
            </a:effectRef>
            <a:fontRef idx="minor">
              <a:schemeClr val="tx1"/>
            </a:fontRef>
          </p:style>
        </p:cxnSp>
        <p:cxnSp>
          <p:nvCxnSpPr>
            <p:cNvPr id="57" name="直接连接符 56">
              <a:extLst>
                <a:ext uri="{FF2B5EF4-FFF2-40B4-BE49-F238E27FC236}">
                  <a16:creationId xmlns:a16="http://schemas.microsoft.com/office/drawing/2014/main" id="{0EE8E0D8-5797-5FB4-A99A-DED4FA2732FF}"/>
                </a:ext>
              </a:extLst>
            </p:cNvPr>
            <p:cNvCxnSpPr>
              <a:cxnSpLocks/>
            </p:cNvCxnSpPr>
            <p:nvPr/>
          </p:nvCxnSpPr>
          <p:spPr>
            <a:xfrm>
              <a:off x="7962906" y="1935448"/>
              <a:ext cx="5094467" cy="0"/>
            </a:xfrm>
            <a:prstGeom prst="line">
              <a:avLst/>
            </a:prstGeom>
          </p:spPr>
          <p:style>
            <a:lnRef idx="2">
              <a:schemeClr val="dk1"/>
            </a:lnRef>
            <a:fillRef idx="0">
              <a:schemeClr val="dk1"/>
            </a:fillRef>
            <a:effectRef idx="1">
              <a:schemeClr val="dk1"/>
            </a:effectRef>
            <a:fontRef idx="minor">
              <a:schemeClr val="tx1"/>
            </a:fontRef>
          </p:style>
        </p:cxnSp>
        <p:sp>
          <p:nvSpPr>
            <p:cNvPr id="58" name="副标题 2">
              <a:extLst>
                <a:ext uri="{FF2B5EF4-FFF2-40B4-BE49-F238E27FC236}">
                  <a16:creationId xmlns:a16="http://schemas.microsoft.com/office/drawing/2014/main" id="{769E7178-98C6-F59D-32F1-8E838DB69A5F}"/>
                </a:ext>
              </a:extLst>
            </p:cNvPr>
            <p:cNvSpPr txBox="1">
              <a:spLocks/>
            </p:cNvSpPr>
            <p:nvPr/>
          </p:nvSpPr>
          <p:spPr>
            <a:xfrm>
              <a:off x="1966065" y="2036126"/>
              <a:ext cx="3869133" cy="4202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200" b="1" dirty="0"/>
                <a:t>OPORTUNIDADES — FACTORES EXTERNOS</a:t>
              </a:r>
              <a:endParaRPr lang="zh-CN" altLang="en-US" sz="1200" b="1" dirty="0"/>
            </a:p>
          </p:txBody>
        </p:sp>
        <p:sp>
          <p:nvSpPr>
            <p:cNvPr id="59" name="副标题 2">
              <a:extLst>
                <a:ext uri="{FF2B5EF4-FFF2-40B4-BE49-F238E27FC236}">
                  <a16:creationId xmlns:a16="http://schemas.microsoft.com/office/drawing/2014/main" id="{71ED2D6E-8D4F-54FF-F99F-0BFEDF794612}"/>
                </a:ext>
              </a:extLst>
            </p:cNvPr>
            <p:cNvSpPr txBox="1">
              <a:spLocks/>
            </p:cNvSpPr>
            <p:nvPr/>
          </p:nvSpPr>
          <p:spPr>
            <a:xfrm>
              <a:off x="7882211" y="2031170"/>
              <a:ext cx="3050431" cy="3320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200" b="1" dirty="0"/>
                <a:t>AMENAZAS — FACTORES EXTERNOS</a:t>
              </a:r>
              <a:endParaRPr lang="zh-CN" altLang="en-US" sz="1200" b="1" dirty="0"/>
            </a:p>
          </p:txBody>
        </p:sp>
        <p:sp>
          <p:nvSpPr>
            <p:cNvPr id="60" name="副标题 2">
              <a:extLst>
                <a:ext uri="{FF2B5EF4-FFF2-40B4-BE49-F238E27FC236}">
                  <a16:creationId xmlns:a16="http://schemas.microsoft.com/office/drawing/2014/main" id="{33A7F195-B2F4-0E6D-6D52-276577554B43}"/>
                </a:ext>
              </a:extLst>
            </p:cNvPr>
            <p:cNvSpPr txBox="1">
              <a:spLocks/>
            </p:cNvSpPr>
            <p:nvPr/>
          </p:nvSpPr>
          <p:spPr>
            <a:xfrm>
              <a:off x="1982363" y="2295537"/>
              <a:ext cx="5234780" cy="23680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00" b="1" dirty="0"/>
                <a:t>1. Necesidades informativas de quienes no investigan activamente la tecnología.</a:t>
              </a:r>
              <a:br>
                <a:rPr lang="zh-CN" altLang="zh-CN" sz="1000" dirty="0"/>
              </a:br>
              <a:r>
                <a:rPr lang="zh-CN" altLang="zh-CN" sz="1000" dirty="0"/>
                <a:t>Algunas personas pueden influir en la compra sin consultar pruebas técnicas. Si la comunicación existente no responde a sus dudas sobre uso, diseño o valor, puede existir una necesidad insuficientemente atendida.</a:t>
              </a:r>
            </a:p>
            <a:p>
              <a:pPr algn="l"/>
              <a:r>
                <a:rPr lang="zh-CN" altLang="zh-CN" sz="1000" b="1" dirty="0"/>
                <a:t>2. Necesidad de aclarar la compatibilidad en entornos con distintas marcas.</a:t>
              </a:r>
              <a:br>
                <a:rPr lang="zh-CN" altLang="zh-CN" sz="1000" dirty="0"/>
              </a:br>
              <a:r>
                <a:rPr lang="zh-CN" altLang="zh-CN" sz="1000" dirty="0"/>
                <a:t>Los consumidores pueden querer conservar sus móviles y otros dispositivos. Necesitan entender qué experiencia obtendrán sin sustituirlos.</a:t>
              </a:r>
            </a:p>
            <a:p>
              <a:pPr algn="l"/>
              <a:r>
                <a:rPr lang="zh-CN" altLang="zh-CN" sz="1000" b="1" dirty="0"/>
                <a:t>3. Necesidad de relacionar beneficios reales y costes.</a:t>
              </a:r>
              <a:br>
                <a:rPr lang="zh-CN" altLang="zh-CN" sz="1000" dirty="0"/>
              </a:br>
              <a:r>
                <a:rPr lang="zh-CN" altLang="zh-CN" sz="1000" dirty="0"/>
                <a:t>Para comparar vehículos, el consumidor necesita valorar la frecuencia de uso, el beneficio y el gasto. Si esta información está desconectada, existe una oportunidad para reducir el esfuerzo de búsqueda.</a:t>
              </a:r>
            </a:p>
          </p:txBody>
        </p:sp>
        <p:sp>
          <p:nvSpPr>
            <p:cNvPr id="61" name="副标题 2">
              <a:extLst>
                <a:ext uri="{FF2B5EF4-FFF2-40B4-BE49-F238E27FC236}">
                  <a16:creationId xmlns:a16="http://schemas.microsoft.com/office/drawing/2014/main" id="{79A3068C-CD13-E103-1B0C-1BC556A4849F}"/>
                </a:ext>
              </a:extLst>
            </p:cNvPr>
            <p:cNvSpPr txBox="1">
              <a:spLocks/>
            </p:cNvSpPr>
            <p:nvPr/>
          </p:nvSpPr>
          <p:spPr>
            <a:xfrm>
              <a:off x="7874005" y="2301738"/>
              <a:ext cx="5183368" cy="24190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zh-CN" sz="1000" b="1" dirty="0"/>
                <a:t>1. Los competidores ya ofrecen evidencias técnicas y de valor.</a:t>
              </a:r>
              <a:br>
                <a:rPr lang="zh-CN" altLang="zh-CN" sz="1000" dirty="0"/>
              </a:br>
              <a:r>
                <a:rPr lang="zh-CN" altLang="zh-CN" sz="1000" dirty="0"/>
                <a:t>Las pruebas de seguridad, las comparaciones, las demostraciones y la información de costes hacen que visualizar la tecnología no constituya por sí solo una ventaja exclusiva.</a:t>
              </a:r>
            </a:p>
            <a:p>
              <a:pPr algn="l"/>
              <a:r>
                <a:rPr lang="zh-CN" altLang="zh-CN" sz="1000" b="1" dirty="0"/>
                <a:t>2. Mantener el vehículo actual o aplazar la compra son alternativas.</a:t>
              </a:r>
              <a:br>
                <a:rPr lang="zh-CN" altLang="zh-CN" sz="1000" dirty="0"/>
              </a:br>
              <a:r>
                <a:rPr lang="zh-CN" altLang="zh-CN" sz="1000" dirty="0"/>
                <a:t>Si la tecnología solo aporta novedad, puede no justificar el cambio de coche. El análisis debe considerar también la opción de no comprar.</a:t>
              </a:r>
            </a:p>
            <a:p>
              <a:pPr algn="l"/>
              <a:r>
                <a:rPr lang="zh-CN" altLang="zh-CN" sz="1000" b="1" dirty="0"/>
                <a:t>3. El precio chino puede generar expectativas difíciles de trasladar a Europa.</a:t>
              </a:r>
              <a:br>
                <a:rPr lang="zh-CN" altLang="zh-CN" sz="1000" dirty="0"/>
              </a:br>
              <a:r>
                <a:rPr lang="zh-CN" altLang="zh-CN" sz="1000" dirty="0"/>
                <a:t>Si el consumidor utiliza el precio de China como referencia, puede percibir la oferta europea como menos atractiva. La ventaja de precio local no debe presentarse como un hecho antes de comprobarla.</a:t>
              </a:r>
            </a:p>
          </p:txBody>
        </p:sp>
      </p:grpSp>
    </p:spTree>
    <p:extLst>
      <p:ext uri="{BB962C8B-B14F-4D97-AF65-F5344CB8AC3E}">
        <p14:creationId xmlns:p14="http://schemas.microsoft.com/office/powerpoint/2010/main" val="810628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E0795-2120-BF02-40C7-5FB632D0DBD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FF7D92E-6284-B385-6605-DCC6524D5C2D}"/>
              </a:ext>
            </a:extLst>
          </p:cNvPr>
          <p:cNvSpPr>
            <a:spLocks noGrp="1"/>
          </p:cNvSpPr>
          <p:nvPr>
            <p:ph type="ctrTitle"/>
          </p:nvPr>
        </p:nvSpPr>
        <p:spPr>
          <a:xfrm>
            <a:off x="465693" y="622299"/>
            <a:ext cx="5706507" cy="1657351"/>
          </a:xfrm>
        </p:spPr>
        <p:txBody>
          <a:bodyPr>
            <a:normAutofit/>
          </a:bodyPr>
          <a:lstStyle/>
          <a:p>
            <a:pPr algn="l"/>
            <a:r>
              <a:rPr lang="zh-CN" altLang="zh-CN" sz="3600" b="1" dirty="0">
                <a:latin typeface="+mn-lt"/>
              </a:rPr>
              <a:t>DIAGNÓSTICO ESTRATÉGICO Y PRIORIDADES</a:t>
            </a:r>
            <a:endParaRPr lang="zh-CN" altLang="en-US" sz="3600" b="1" spc="-150" dirty="0">
              <a:latin typeface="+mn-lt"/>
              <a:ea typeface="苹方 常规" panose="020B0300000000000000" pitchFamily="34" charset="-122"/>
            </a:endParaRPr>
          </a:p>
        </p:txBody>
      </p:sp>
      <p:sp>
        <p:nvSpPr>
          <p:cNvPr id="3" name="副标题 2">
            <a:extLst>
              <a:ext uri="{FF2B5EF4-FFF2-40B4-BE49-F238E27FC236}">
                <a16:creationId xmlns:a16="http://schemas.microsoft.com/office/drawing/2014/main" id="{89D79A7E-1127-74D3-C854-B2D0F3039B68}"/>
              </a:ext>
            </a:extLst>
          </p:cNvPr>
          <p:cNvSpPr>
            <a:spLocks noGrp="1"/>
          </p:cNvSpPr>
          <p:nvPr>
            <p:ph type="subTitle" idx="1"/>
          </p:nvPr>
        </p:nvSpPr>
        <p:spPr>
          <a:xfrm>
            <a:off x="4790139" y="1993900"/>
            <a:ext cx="7056292" cy="4536114"/>
          </a:xfrm>
        </p:spPr>
        <p:txBody>
          <a:bodyPr>
            <a:noAutofit/>
          </a:bodyPr>
          <a:lstStyle/>
          <a:p>
            <a:pPr algn="l" latinLnBrk="1"/>
            <a:r>
              <a:rPr lang="zh-CN" altLang="zh-CN" sz="1200" b="1" dirty="0"/>
              <a:t>PRIMERA PRIORIDAD: OFRECER RAZONES CONCRETAS PARA ENTRAR EN LA LISTA DE OPCIONES</a:t>
            </a:r>
            <a:endParaRPr lang="en-US" altLang="zh-CN" sz="1200" b="1" dirty="0"/>
          </a:p>
          <a:p>
            <a:pPr algn="l" latinLnBrk="1"/>
            <a:r>
              <a:rPr lang="zh-CN" altLang="zh-CN" sz="1000" dirty="0"/>
              <a:t>Definir el público con presupuesto adecuado y necesidades de compra próximas. El uso de móviles Xiaomi servirá para</a:t>
            </a:r>
            <a:r>
              <a:rPr lang="en-US" altLang="zh-CN" sz="1000" dirty="0"/>
              <a:t>  </a:t>
            </a:r>
            <a:r>
              <a:rPr lang="zh-CN" altLang="zh-CN" sz="1000" dirty="0"/>
              <a:t>segm</a:t>
            </a:r>
            <a:r>
              <a:rPr lang="en-US" altLang="zh-CN" sz="1000" dirty="0"/>
              <a:t>-</a:t>
            </a:r>
            <a:r>
              <a:rPr lang="zh-CN" altLang="zh-CN" sz="1000" dirty="0"/>
              <a:t>entar, no para sustituir la identificación de la necesidad de compra.</a:t>
            </a:r>
          </a:p>
          <a:p>
            <a:pPr algn="l" latinLnBrk="1"/>
            <a:r>
              <a:rPr lang="zh-CN" altLang="zh-CN" sz="1000" dirty="0"/>
              <a:t>Seleccionar dos o tres beneficios tecnológicos relevantes que la versión local pueda ofrecer y compararlos con los competidor</a:t>
            </a:r>
            <a:r>
              <a:rPr lang="en-US" altLang="zh-CN" sz="1000" dirty="0"/>
              <a:t>-</a:t>
            </a:r>
            <a:r>
              <a:rPr lang="zh-CN" altLang="zh-CN" sz="1000" dirty="0"/>
              <a:t>es en condiciones equivalentes. Los resultados deben determinar qué se comunica, sin asumir previamente la superioridad de Xiaomi.</a:t>
            </a:r>
          </a:p>
          <a:p>
            <a:pPr algn="l" latinLnBrk="1"/>
            <a:r>
              <a:rPr lang="zh-CN" altLang="zh-CN" sz="1000" b="1" dirty="0"/>
              <a:t>Pregunta:</a:t>
            </a:r>
            <a:r>
              <a:rPr lang="zh-CN" altLang="zh-CN" sz="1000" dirty="0"/>
              <a:t> dentro de este presupuesto y tipo de vehículo, ¿por qué merece la pena incluir a Xiaomi en la comparación?</a:t>
            </a:r>
            <a:endParaRPr lang="en-US" altLang="zh-CN" sz="1000" dirty="0"/>
          </a:p>
          <a:p>
            <a:pPr algn="l" latinLnBrk="1"/>
            <a:r>
              <a:rPr lang="zh-CN" altLang="zh-CN" sz="1200" b="1" dirty="0"/>
              <a:t>SEGUNDA PRIORIDAD: EXPLICAR LA EXPERIENCIA REAL DE DISTINTOS USUARIOS</a:t>
            </a:r>
          </a:p>
          <a:p>
            <a:pPr algn="l" latinLnBrk="1"/>
            <a:r>
              <a:rPr lang="zh-CN" altLang="zh-CN" sz="1000" dirty="0"/>
              <a:t>Aclarar qué ofrece el vehículo por sí mismo, qué requiere otros dispositivos, qué diferencias existen entre usuarios de</a:t>
            </a:r>
            <a:r>
              <a:rPr lang="en-US" altLang="zh-CN" sz="1000" dirty="0"/>
              <a:t> </a:t>
            </a:r>
            <a:r>
              <a:rPr lang="zh-CN" altLang="zh-CN" sz="1000" dirty="0"/>
              <a:t>móviles Xiaomi y de otras marcas, y qué funciones necesitan configuración, aprendizaje o pagos adicionales.</a:t>
            </a:r>
          </a:p>
          <a:p>
            <a:pPr algn="l" latinLnBrk="1"/>
            <a:r>
              <a:rPr lang="zh-CN" altLang="zh-CN" sz="1000" dirty="0"/>
              <a:t>Pueden realizarse demostraciones de una misma tarea con distintos dispositivos y niveles de experiencia, mostrando los</a:t>
            </a:r>
            <a:r>
              <a:rPr lang="en-US" altLang="zh-CN" sz="1000" dirty="0"/>
              <a:t> </a:t>
            </a:r>
            <a:r>
              <a:rPr lang="zh-CN" altLang="zh-CN" sz="1000" dirty="0"/>
              <a:t>result</a:t>
            </a:r>
            <a:r>
              <a:rPr lang="en-US" altLang="zh-CN" sz="1000" dirty="0"/>
              <a:t>-</a:t>
            </a:r>
            <a:r>
              <a:rPr lang="zh-CN" altLang="zh-CN" sz="1000" dirty="0"/>
              <a:t>ados reales. El objetivo es ayudar a evaluar la adecuación, no prometer una experiencia idéntica para todos.</a:t>
            </a:r>
          </a:p>
          <a:p>
            <a:pPr algn="l" latinLnBrk="1"/>
            <a:r>
              <a:rPr lang="zh-CN" altLang="zh-CN" sz="1000" b="1" dirty="0"/>
              <a:t>Pregunta:</a:t>
            </a:r>
            <a:r>
              <a:rPr lang="zh-CN" altLang="zh-CN" sz="1000" dirty="0"/>
              <a:t> conservando mis dispositivos y hábitos, ¿qué valor real puedo obtener?</a:t>
            </a:r>
            <a:endParaRPr lang="en-US" altLang="zh-CN" sz="1000" dirty="0"/>
          </a:p>
          <a:p>
            <a:pPr algn="l" latinLnBrk="1"/>
            <a:r>
              <a:rPr lang="zh-CN" altLang="zh-CN" sz="1200" b="1" dirty="0"/>
              <a:t>TERCERA PRIORIDAD: FACILITAR LA CONSULTA Y LA EXPERIENCIA</a:t>
            </a:r>
            <a:endParaRPr lang="en-US" altLang="zh-CN" sz="1200" b="1" dirty="0"/>
          </a:p>
          <a:p>
            <a:pPr algn="l" latinLnBrk="1"/>
            <a:r>
              <a:rPr lang="zh-CN" altLang="zh-CN" sz="1000" dirty="0"/>
              <a:t>Conectar el contenido técnico con el modelo local, el precio completo, las condiciones de servicio y las opciones de experienc</a:t>
            </a:r>
            <a:r>
              <a:rPr lang="en-US" altLang="zh-CN" sz="1000" dirty="0"/>
              <a:t>e-</a:t>
            </a:r>
            <a:r>
              <a:rPr lang="zh-CN" altLang="zh-CN" sz="1000" dirty="0"/>
              <a:t>ia.</a:t>
            </a:r>
          </a:p>
          <a:p>
            <a:pPr algn="l" latinLnBrk="1"/>
            <a:r>
              <a:rPr lang="zh-CN" altLang="zh-CN" sz="1000" dirty="0"/>
              <a:t>Si las condiciones existen, pero no se conocen, mejorar la comunicación y la organización de la información. Si las funciones, </a:t>
            </a:r>
            <a:r>
              <a:rPr lang="en-US" altLang="zh-CN" sz="1000" dirty="0"/>
              <a:t> </a:t>
            </a:r>
            <a:r>
              <a:rPr lang="zh-CN" altLang="zh-CN" sz="1000" dirty="0"/>
              <a:t>los costes o el servicio no se ajustan al usuario, los departamentos responsables deberán revisar la oferta. Si todavía</a:t>
            </a:r>
            <a:r>
              <a:rPr lang="en-US" altLang="zh-CN" sz="1000" dirty="0"/>
              <a:t>  </a:t>
            </a:r>
            <a:r>
              <a:rPr lang="zh-CN" altLang="zh-CN" sz="1000" dirty="0"/>
              <a:t> no hay pruebas o entregas disponibles, indicarlo sin presentar la conversión de compra como un resultado alcanzado.</a:t>
            </a:r>
          </a:p>
          <a:p>
            <a:pPr algn="l" latinLnBrk="1"/>
            <a:r>
              <a:rPr lang="zh-CN" altLang="zh-CN" sz="1000" b="1" dirty="0"/>
              <a:t>Pregunta:</a:t>
            </a:r>
            <a:r>
              <a:rPr lang="zh-CN" altLang="zh-CN" sz="1000" dirty="0"/>
              <a:t> si quiero seguir considerando el vehículo, ¿qué puedo conocer o probar ahora y qué garantías tendré después de comprarlo?</a:t>
            </a:r>
          </a:p>
          <a:p>
            <a:pPr algn="l" latinLnBrk="1"/>
            <a:endParaRPr lang="zh-CN" altLang="zh-CN" sz="1000" dirty="0"/>
          </a:p>
          <a:p>
            <a:pPr algn="l"/>
            <a:endParaRPr lang="zh-CN" altLang="en-US" sz="1000" dirty="0"/>
          </a:p>
        </p:txBody>
      </p:sp>
      <p:grpSp>
        <p:nvGrpSpPr>
          <p:cNvPr id="11" name="组合 10">
            <a:extLst>
              <a:ext uri="{FF2B5EF4-FFF2-40B4-BE49-F238E27FC236}">
                <a16:creationId xmlns:a16="http://schemas.microsoft.com/office/drawing/2014/main" id="{2D4C294B-4947-8A4D-7B7E-67A30F5DDB96}"/>
              </a:ext>
            </a:extLst>
          </p:cNvPr>
          <p:cNvGrpSpPr/>
          <p:nvPr/>
        </p:nvGrpSpPr>
        <p:grpSpPr>
          <a:xfrm>
            <a:off x="465693" y="288771"/>
            <a:ext cx="11726307" cy="230832"/>
            <a:chOff x="554592" y="3105150"/>
            <a:chExt cx="11726307" cy="230832"/>
          </a:xfrm>
        </p:grpSpPr>
        <p:sp>
          <p:nvSpPr>
            <p:cNvPr id="6" name="文本框 5">
              <a:extLst>
                <a:ext uri="{FF2B5EF4-FFF2-40B4-BE49-F238E27FC236}">
                  <a16:creationId xmlns:a16="http://schemas.microsoft.com/office/drawing/2014/main" id="{D3851B4C-D7B8-2516-85AD-2B57B3241E66}"/>
                </a:ext>
              </a:extLst>
            </p:cNvPr>
            <p:cNvSpPr txBox="1"/>
            <p:nvPr/>
          </p:nvSpPr>
          <p:spPr>
            <a:xfrm>
              <a:off x="554592" y="3105150"/>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8" name="文本框 7">
              <a:extLst>
                <a:ext uri="{FF2B5EF4-FFF2-40B4-BE49-F238E27FC236}">
                  <a16:creationId xmlns:a16="http://schemas.microsoft.com/office/drawing/2014/main" id="{CDDC9056-1084-DA51-4DB4-7741AF935928}"/>
                </a:ext>
              </a:extLst>
            </p:cNvPr>
            <p:cNvSpPr txBox="1"/>
            <p:nvPr/>
          </p:nvSpPr>
          <p:spPr>
            <a:xfrm>
              <a:off x="5036292" y="3105150"/>
              <a:ext cx="4598244" cy="230832"/>
            </a:xfrm>
            <a:prstGeom prst="rect">
              <a:avLst/>
            </a:prstGeom>
            <a:noFill/>
          </p:spPr>
          <p:txBody>
            <a:bodyPr wrap="square" rtlCol="0">
              <a:spAutoFit/>
            </a:bodyPr>
            <a:lstStyle/>
            <a:p>
              <a:r>
                <a:rPr lang="zh-CN" altLang="zh-CN" sz="900" dirty="0"/>
                <a:t>Definir prioridades</a:t>
              </a:r>
              <a:endParaRPr lang="zh-CN" altLang="en-US" sz="900" b="1" dirty="0">
                <a:latin typeface="+mj-lt"/>
              </a:endParaRPr>
            </a:p>
          </p:txBody>
        </p:sp>
        <p:sp>
          <p:nvSpPr>
            <p:cNvPr id="10" name="文本框 9">
              <a:extLst>
                <a:ext uri="{FF2B5EF4-FFF2-40B4-BE49-F238E27FC236}">
                  <a16:creationId xmlns:a16="http://schemas.microsoft.com/office/drawing/2014/main" id="{B5D91E80-2BFA-C67B-886F-366EE46D5B4F}"/>
                </a:ext>
              </a:extLst>
            </p:cNvPr>
            <p:cNvSpPr txBox="1"/>
            <p:nvPr/>
          </p:nvSpPr>
          <p:spPr>
            <a:xfrm>
              <a:off x="10247313" y="3105150"/>
              <a:ext cx="2033586" cy="230832"/>
            </a:xfrm>
            <a:prstGeom prst="rect">
              <a:avLst/>
            </a:prstGeom>
            <a:noFill/>
          </p:spPr>
          <p:txBody>
            <a:bodyPr wrap="square" rtlCol="0">
              <a:spAutoFit/>
            </a:bodyPr>
            <a:lstStyle/>
            <a:p>
              <a:r>
                <a:rPr lang="zh-CN" altLang="zh-CN" sz="900" dirty="0"/>
                <a:t>De la evidencia a la decisión</a:t>
              </a:r>
              <a:endParaRPr lang="zh-CN" altLang="en-US" sz="900" b="1" dirty="0">
                <a:latin typeface="+mj-lt"/>
              </a:endParaRPr>
            </a:p>
          </p:txBody>
        </p:sp>
      </p:grpSp>
      <p:sp>
        <p:nvSpPr>
          <p:cNvPr id="5" name="文本框 4">
            <a:extLst>
              <a:ext uri="{FF2B5EF4-FFF2-40B4-BE49-F238E27FC236}">
                <a16:creationId xmlns:a16="http://schemas.microsoft.com/office/drawing/2014/main" id="{8A9CEEDD-8375-6E87-6BFD-1C68C646B3AF}"/>
              </a:ext>
            </a:extLst>
          </p:cNvPr>
          <p:cNvSpPr txBox="1"/>
          <p:nvPr/>
        </p:nvSpPr>
        <p:spPr>
          <a:xfrm>
            <a:off x="4790138" y="825864"/>
            <a:ext cx="6864093" cy="861774"/>
          </a:xfrm>
          <a:prstGeom prst="rect">
            <a:avLst/>
          </a:prstGeom>
          <a:noFill/>
        </p:spPr>
        <p:txBody>
          <a:bodyPr wrap="square">
            <a:spAutoFit/>
          </a:bodyPr>
          <a:lstStyle/>
          <a:p>
            <a:pPr algn="l" latinLnBrk="1"/>
            <a:r>
              <a:rPr lang="zh-CN" altLang="zh-CN" sz="1000" dirty="0">
                <a:solidFill>
                  <a:schemeClr val="bg2">
                    <a:lumMod val="75000"/>
                  </a:schemeClr>
                </a:solidFill>
              </a:rPr>
              <a:t>Xiaomi debe priorizar cómo transformar el interés por la marca y la tecnología en una consideración de compra fundamen</a:t>
            </a:r>
            <a:r>
              <a:rPr lang="en-US" altLang="zh-CN" sz="1000" dirty="0">
                <a:solidFill>
                  <a:schemeClr val="bg2">
                    <a:lumMod val="75000"/>
                  </a:schemeClr>
                </a:solidFill>
              </a:rPr>
              <a:t>-</a:t>
            </a:r>
            <a:r>
              <a:rPr lang="zh-CN" altLang="zh-CN" sz="1000" dirty="0">
                <a:solidFill>
                  <a:schemeClr val="bg2">
                    <a:lumMod val="75000"/>
                  </a:schemeClr>
                </a:solidFill>
              </a:rPr>
              <a:t>tada.</a:t>
            </a:r>
          </a:p>
          <a:p>
            <a:pPr algn="l" latinLnBrk="1"/>
            <a:r>
              <a:rPr lang="zh-CN" altLang="zh-CN" sz="1000" dirty="0">
                <a:solidFill>
                  <a:schemeClr val="bg2">
                    <a:lumMod val="75000"/>
                  </a:schemeClr>
                </a:solidFill>
              </a:rPr>
              <a:t>Los casos de BYD, Tesla y NIO muestran que ya existen demostraciones técnicas, explicaciones de precio e información so</a:t>
            </a:r>
            <a:r>
              <a:rPr lang="en-US" altLang="zh-CN" sz="1000" dirty="0">
                <a:solidFill>
                  <a:schemeClr val="bg2">
                    <a:lumMod val="75000"/>
                  </a:schemeClr>
                </a:solidFill>
              </a:rPr>
              <a:t>-</a:t>
            </a:r>
            <a:r>
              <a:rPr lang="zh-CN" altLang="zh-CN" sz="1000" dirty="0">
                <a:solidFill>
                  <a:schemeClr val="bg2">
                    <a:lumMod val="75000"/>
                  </a:schemeClr>
                </a:solidFill>
              </a:rPr>
              <a:t>bre condiciones de uso. Por ello, Xiaomi debe precisar qué beneficios justifican su elección y qué condiciones permiten </a:t>
            </a:r>
            <a:r>
              <a:rPr lang="en-US" altLang="zh-CN" sz="1000" dirty="0">
                <a:solidFill>
                  <a:schemeClr val="bg2">
                    <a:lumMod val="75000"/>
                  </a:schemeClr>
                </a:solidFill>
              </a:rPr>
              <a:t> </a:t>
            </a:r>
            <a:r>
              <a:rPr lang="zh-CN" altLang="zh-CN" sz="1000" dirty="0">
                <a:solidFill>
                  <a:schemeClr val="bg2">
                    <a:lumMod val="75000"/>
                  </a:schemeClr>
                </a:solidFill>
              </a:rPr>
              <a:t>obtenerlos.</a:t>
            </a:r>
            <a:endParaRPr lang="en-US" altLang="zh-CN" sz="1000" dirty="0">
              <a:solidFill>
                <a:schemeClr val="bg2">
                  <a:lumMod val="75000"/>
                </a:schemeClr>
              </a:solidFill>
            </a:endParaRPr>
          </a:p>
        </p:txBody>
      </p:sp>
    </p:spTree>
    <p:extLst>
      <p:ext uri="{BB962C8B-B14F-4D97-AF65-F5344CB8AC3E}">
        <p14:creationId xmlns:p14="http://schemas.microsoft.com/office/powerpoint/2010/main" val="2187867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6160C-76A1-8ADF-9AEC-8A7B86CA708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953E961-6487-29F8-FC33-8141BF9F1D67}"/>
              </a:ext>
            </a:extLst>
          </p:cNvPr>
          <p:cNvSpPr>
            <a:spLocks noGrp="1"/>
          </p:cNvSpPr>
          <p:nvPr>
            <p:ph type="ctrTitle"/>
          </p:nvPr>
        </p:nvSpPr>
        <p:spPr>
          <a:xfrm>
            <a:off x="465693" y="622299"/>
            <a:ext cx="5706507" cy="1625601"/>
          </a:xfrm>
        </p:spPr>
        <p:txBody>
          <a:bodyPr>
            <a:normAutofit/>
          </a:bodyPr>
          <a:lstStyle/>
          <a:p>
            <a:pPr algn="l"/>
            <a:r>
              <a:rPr lang="zh-CN" altLang="zh-CN" sz="3600" b="1" dirty="0">
                <a:latin typeface="+mn-lt"/>
              </a:rPr>
              <a:t>IMPLICACIONES ESTRATÉGICAS PARA XIAOMI</a:t>
            </a:r>
            <a:endParaRPr lang="zh-CN" altLang="en-US" sz="3600" b="1" spc="-150" dirty="0">
              <a:latin typeface="+mn-lt"/>
              <a:ea typeface="苹方 常规" panose="020B0300000000000000" pitchFamily="34" charset="-122"/>
            </a:endParaRPr>
          </a:p>
        </p:txBody>
      </p:sp>
      <p:sp>
        <p:nvSpPr>
          <p:cNvPr id="3" name="副标题 2">
            <a:extLst>
              <a:ext uri="{FF2B5EF4-FFF2-40B4-BE49-F238E27FC236}">
                <a16:creationId xmlns:a16="http://schemas.microsoft.com/office/drawing/2014/main" id="{22681164-E062-4E57-2AEA-D4BE6FB45EBC}"/>
              </a:ext>
            </a:extLst>
          </p:cNvPr>
          <p:cNvSpPr>
            <a:spLocks noGrp="1"/>
          </p:cNvSpPr>
          <p:nvPr>
            <p:ph type="subTitle" idx="1"/>
          </p:nvPr>
        </p:nvSpPr>
        <p:spPr>
          <a:xfrm>
            <a:off x="5511801" y="4349750"/>
            <a:ext cx="6261100" cy="2104063"/>
          </a:xfrm>
        </p:spPr>
        <p:txBody>
          <a:bodyPr>
            <a:noAutofit/>
          </a:bodyPr>
          <a:lstStyle/>
          <a:p>
            <a:pPr algn="l" eaLnBrk="0" latinLnBrk="1"/>
            <a:r>
              <a:rPr lang="zh-CN" altLang="zh-CN" sz="1100" dirty="0"/>
              <a:t>La comunicación debe ayudar al consumidor a responder tres preguntas:</a:t>
            </a:r>
            <a:endParaRPr lang="en-US" altLang="zh-CN" sz="1100" dirty="0"/>
          </a:p>
          <a:p>
            <a:pPr algn="l" eaLnBrk="0" latinLnBrk="1"/>
            <a:r>
              <a:rPr lang="zh-CN" altLang="zh-CN" sz="1400" dirty="0"/>
              <a:t> </a:t>
            </a:r>
            <a:r>
              <a:rPr lang="zh-CN" altLang="zh-CN" sz="1400" b="1" dirty="0"/>
              <a:t>¿me resulta útil?</a:t>
            </a:r>
            <a:endParaRPr lang="en-US" altLang="zh-CN" sz="1400" b="1" dirty="0"/>
          </a:p>
          <a:p>
            <a:pPr algn="l" eaLnBrk="0" latinLnBrk="1"/>
            <a:r>
              <a:rPr lang="zh-CN" altLang="zh-CN" sz="1400" b="1" dirty="0"/>
              <a:t> ¿puedo utilizarlo fácilmente en mi vida cotidiana?,</a:t>
            </a:r>
            <a:endParaRPr lang="en-US" altLang="zh-CN" sz="1400" b="1" dirty="0"/>
          </a:p>
          <a:p>
            <a:pPr algn="l" eaLnBrk="0" latinLnBrk="1"/>
            <a:r>
              <a:rPr lang="zh-CN" altLang="zh-CN" sz="1400" b="1" dirty="0"/>
              <a:t>¿qué garantías tengo después de comprarlo?</a:t>
            </a:r>
            <a:endParaRPr lang="zh-CN" altLang="zh-CN" sz="1400" dirty="0"/>
          </a:p>
          <a:p>
            <a:pPr algn="l" eaLnBrk="0" latinLnBrk="1"/>
            <a:endParaRPr lang="en-US" altLang="zh-CN" sz="1100" dirty="0"/>
          </a:p>
          <a:p>
            <a:pPr algn="l" eaLnBrk="0" latinLnBrk="1"/>
            <a:r>
              <a:rPr lang="zh-CN" altLang="zh-CN" sz="1100" dirty="0"/>
              <a:t>En las zonas con capacidad real de experiencia y servicio, las demostraciones de tareas deben conectarse con información local clara sobre precios, compatibilidad y asistencia. Las limitaciones reales del producto, del precio o del servicio requieren ajustes de los departamentos responsables.</a:t>
            </a:r>
          </a:p>
          <a:p>
            <a:pPr algn="l"/>
            <a:endParaRPr lang="zh-CN" altLang="en-US" sz="1100" dirty="0"/>
          </a:p>
        </p:txBody>
      </p:sp>
      <p:grpSp>
        <p:nvGrpSpPr>
          <p:cNvPr id="11" name="组合 10">
            <a:extLst>
              <a:ext uri="{FF2B5EF4-FFF2-40B4-BE49-F238E27FC236}">
                <a16:creationId xmlns:a16="http://schemas.microsoft.com/office/drawing/2014/main" id="{F7B394E6-CC91-D1E4-5E57-D884F8483150}"/>
              </a:ext>
            </a:extLst>
          </p:cNvPr>
          <p:cNvGrpSpPr/>
          <p:nvPr/>
        </p:nvGrpSpPr>
        <p:grpSpPr>
          <a:xfrm>
            <a:off x="465693" y="288771"/>
            <a:ext cx="11726307" cy="230832"/>
            <a:chOff x="554592" y="3105150"/>
            <a:chExt cx="11726307" cy="230832"/>
          </a:xfrm>
        </p:grpSpPr>
        <p:sp>
          <p:nvSpPr>
            <p:cNvPr id="6" name="文本框 5">
              <a:extLst>
                <a:ext uri="{FF2B5EF4-FFF2-40B4-BE49-F238E27FC236}">
                  <a16:creationId xmlns:a16="http://schemas.microsoft.com/office/drawing/2014/main" id="{8981D6EA-76E8-04DF-E29F-765E09886A11}"/>
                </a:ext>
              </a:extLst>
            </p:cNvPr>
            <p:cNvSpPr txBox="1"/>
            <p:nvPr/>
          </p:nvSpPr>
          <p:spPr>
            <a:xfrm>
              <a:off x="554592" y="3105150"/>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8" name="文本框 7">
              <a:extLst>
                <a:ext uri="{FF2B5EF4-FFF2-40B4-BE49-F238E27FC236}">
                  <a16:creationId xmlns:a16="http://schemas.microsoft.com/office/drawing/2014/main" id="{71262734-2003-8CBC-B903-C6BA3B940CDE}"/>
                </a:ext>
              </a:extLst>
            </p:cNvPr>
            <p:cNvSpPr txBox="1"/>
            <p:nvPr/>
          </p:nvSpPr>
          <p:spPr>
            <a:xfrm>
              <a:off x="7727950" y="3105150"/>
              <a:ext cx="1906586" cy="230832"/>
            </a:xfrm>
            <a:prstGeom prst="rect">
              <a:avLst/>
            </a:prstGeom>
            <a:noFill/>
          </p:spPr>
          <p:txBody>
            <a:bodyPr wrap="square" rtlCol="0">
              <a:spAutoFit/>
            </a:bodyPr>
            <a:lstStyle/>
            <a:p>
              <a:r>
                <a:rPr lang="zh-CN" altLang="zh-CN" sz="900" b="1" dirty="0"/>
                <a:t>Implicaciones para Xiaomi</a:t>
              </a:r>
              <a:endParaRPr lang="zh-CN" altLang="en-US" sz="900" b="1" dirty="0">
                <a:latin typeface="+mj-lt"/>
              </a:endParaRPr>
            </a:p>
          </p:txBody>
        </p:sp>
        <p:sp>
          <p:nvSpPr>
            <p:cNvPr id="10" name="文本框 9">
              <a:extLst>
                <a:ext uri="{FF2B5EF4-FFF2-40B4-BE49-F238E27FC236}">
                  <a16:creationId xmlns:a16="http://schemas.microsoft.com/office/drawing/2014/main" id="{268E6EEA-E7F8-77C4-ED59-90B1605BD0A6}"/>
                </a:ext>
              </a:extLst>
            </p:cNvPr>
            <p:cNvSpPr txBox="1"/>
            <p:nvPr/>
          </p:nvSpPr>
          <p:spPr>
            <a:xfrm>
              <a:off x="10452099" y="3105150"/>
              <a:ext cx="1828800" cy="230832"/>
            </a:xfrm>
            <a:prstGeom prst="rect">
              <a:avLst/>
            </a:prstGeom>
            <a:noFill/>
          </p:spPr>
          <p:txBody>
            <a:bodyPr wrap="square" rtlCol="0">
              <a:spAutoFit/>
            </a:bodyPr>
            <a:lstStyle/>
            <a:p>
              <a:r>
                <a:rPr lang="zh-CN" altLang="zh-CN" sz="900" b="1" dirty="0"/>
                <a:t>Orientar la comunicación</a:t>
              </a:r>
              <a:endParaRPr lang="zh-CN" altLang="en-US" sz="900" b="1" dirty="0">
                <a:latin typeface="+mj-lt"/>
              </a:endParaRPr>
            </a:p>
          </p:txBody>
        </p:sp>
      </p:grpSp>
    </p:spTree>
    <p:extLst>
      <p:ext uri="{BB962C8B-B14F-4D97-AF65-F5344CB8AC3E}">
        <p14:creationId xmlns:p14="http://schemas.microsoft.com/office/powerpoint/2010/main" val="1781960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1"/>
          <p:cNvSpPr/>
          <p:nvPr/>
        </p:nvSpPr>
        <p:spPr>
          <a:xfrm>
            <a:off x="594360" y="2879923"/>
            <a:ext cx="10972800" cy="952500"/>
          </a:xfrm>
          <a:prstGeom prst="roundRect">
            <a:avLst>
              <a:gd name="adj" fmla="val 16000"/>
            </a:avLst>
          </a:prstGeom>
          <a:solidFill>
            <a:schemeClr val="bg1"/>
          </a:solidFill>
          <a:ln w="9525">
            <a:solidFill>
              <a:srgbClr val="1F22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15"/>
          <p:cNvSpPr txBox="1"/>
          <p:nvPr/>
        </p:nvSpPr>
        <p:spPr>
          <a:xfrm>
            <a:off x="7914005" y="735404"/>
            <a:ext cx="3828211" cy="369332"/>
          </a:xfrm>
          <a:prstGeom prst="rect">
            <a:avLst/>
          </a:prstGeom>
          <a:noFill/>
        </p:spPr>
        <p:txBody>
          <a:bodyPr wrap="square" lIns="0" tIns="0" rIns="0" bIns="0" anchor="t">
            <a:spAutoFit/>
          </a:bodyPr>
          <a:lstStyle/>
          <a:p>
            <a:pPr algn="r"/>
            <a:r>
              <a:rPr sz="1200" dirty="0" err="1">
                <a:solidFill>
                  <a:schemeClr val="bg2">
                    <a:lumMod val="75000"/>
                  </a:schemeClr>
                </a:solidFill>
                <a:latin typeface="Plus Jakarta Sans"/>
                <a:sym typeface="+mn-ea"/>
              </a:rPr>
              <a:t>Embudo</a:t>
            </a:r>
            <a:r>
              <a:rPr sz="1200" dirty="0">
                <a:solidFill>
                  <a:schemeClr val="bg2">
                    <a:lumMod val="75000"/>
                  </a:schemeClr>
                </a:solidFill>
                <a:latin typeface="Plus Jakarta Sans"/>
                <a:sym typeface="+mn-ea"/>
              </a:rPr>
              <a:t> de </a:t>
            </a:r>
            <a:r>
              <a:rPr sz="1200" dirty="0" err="1">
                <a:solidFill>
                  <a:schemeClr val="bg2">
                    <a:lumMod val="75000"/>
                  </a:schemeClr>
                </a:solidFill>
                <a:latin typeface="Plus Jakarta Sans"/>
                <a:sym typeface="+mn-ea"/>
              </a:rPr>
              <a:t>conversión</a:t>
            </a:r>
            <a:r>
              <a:rPr sz="1200" dirty="0">
                <a:solidFill>
                  <a:schemeClr val="bg2">
                    <a:lumMod val="75000"/>
                  </a:schemeClr>
                </a:solidFill>
                <a:latin typeface="Plus Jakarta Sans"/>
                <a:sym typeface="+mn-ea"/>
              </a:rPr>
              <a:t> </a:t>
            </a:r>
            <a:r>
              <a:rPr sz="1200" dirty="0" err="1">
                <a:solidFill>
                  <a:schemeClr val="bg2">
                    <a:lumMod val="75000"/>
                  </a:schemeClr>
                </a:solidFill>
                <a:latin typeface="Plus Jakarta Sans"/>
                <a:sym typeface="+mn-ea"/>
              </a:rPr>
              <a:t>progresivo</a:t>
            </a:r>
            <a:r>
              <a:rPr sz="1200" dirty="0">
                <a:solidFill>
                  <a:schemeClr val="bg2">
                    <a:lumMod val="75000"/>
                  </a:schemeClr>
                </a:solidFill>
                <a:latin typeface="Plus Jakarta Sans"/>
                <a:sym typeface="+mn-ea"/>
              </a:rPr>
              <a:t> </a:t>
            </a:r>
            <a:r>
              <a:rPr sz="1200" dirty="0" err="1">
                <a:solidFill>
                  <a:schemeClr val="bg2">
                    <a:lumMod val="75000"/>
                  </a:schemeClr>
                </a:solidFill>
                <a:latin typeface="Plus Jakarta Sans"/>
                <a:sym typeface="+mn-ea"/>
              </a:rPr>
              <a:t>basado</a:t>
            </a:r>
            <a:r>
              <a:rPr sz="1200" dirty="0">
                <a:solidFill>
                  <a:schemeClr val="bg2">
                    <a:lumMod val="75000"/>
                  </a:schemeClr>
                </a:solidFill>
                <a:latin typeface="Plus Jakarta Sans"/>
                <a:sym typeface="+mn-ea"/>
              </a:rPr>
              <a:t> </a:t>
            </a:r>
            <a:r>
              <a:rPr sz="1200" dirty="0" err="1">
                <a:solidFill>
                  <a:schemeClr val="bg2">
                    <a:lumMod val="75000"/>
                  </a:schemeClr>
                </a:solidFill>
                <a:latin typeface="Plus Jakarta Sans"/>
                <a:sym typeface="+mn-ea"/>
              </a:rPr>
              <a:t>en</a:t>
            </a:r>
            <a:r>
              <a:rPr sz="1200" dirty="0">
                <a:solidFill>
                  <a:schemeClr val="bg2">
                    <a:lumMod val="75000"/>
                  </a:schemeClr>
                </a:solidFill>
                <a:latin typeface="Plus Jakarta Sans"/>
                <a:sym typeface="+mn-ea"/>
              </a:rPr>
              <a:t> benchmarking </a:t>
            </a:r>
            <a:endParaRPr lang="en-US" sz="1200" dirty="0">
              <a:solidFill>
                <a:schemeClr val="bg2">
                  <a:lumMod val="75000"/>
                </a:schemeClr>
              </a:solidFill>
              <a:latin typeface="Plus Jakarta Sans"/>
              <a:sym typeface="+mn-ea"/>
            </a:endParaRPr>
          </a:p>
          <a:p>
            <a:pPr algn="r"/>
            <a:r>
              <a:rPr sz="1200" dirty="0">
                <a:solidFill>
                  <a:schemeClr val="bg2">
                    <a:lumMod val="75000"/>
                  </a:schemeClr>
                </a:solidFill>
                <a:latin typeface="Plus Jakarta Sans"/>
                <a:sym typeface="+mn-ea"/>
              </a:rPr>
              <a:t>y </a:t>
            </a:r>
            <a:r>
              <a:rPr sz="1200" dirty="0" err="1">
                <a:solidFill>
                  <a:schemeClr val="bg2">
                    <a:lumMod val="75000"/>
                  </a:schemeClr>
                </a:solidFill>
                <a:latin typeface="Plus Jakarta Sans"/>
                <a:sym typeface="+mn-ea"/>
              </a:rPr>
              <a:t>casos</a:t>
            </a:r>
            <a:r>
              <a:rPr sz="1200" dirty="0">
                <a:solidFill>
                  <a:schemeClr val="bg2">
                    <a:lumMod val="75000"/>
                  </a:schemeClr>
                </a:solidFill>
                <a:latin typeface="Plus Jakarta Sans"/>
                <a:sym typeface="+mn-ea"/>
              </a:rPr>
              <a:t> de </a:t>
            </a:r>
            <a:r>
              <a:rPr sz="1200" dirty="0" err="1">
                <a:solidFill>
                  <a:schemeClr val="bg2">
                    <a:lumMod val="75000"/>
                  </a:schemeClr>
                </a:solidFill>
                <a:latin typeface="Plus Jakarta Sans"/>
                <a:sym typeface="+mn-ea"/>
              </a:rPr>
              <a:t>éxito</a:t>
            </a:r>
            <a:r>
              <a:rPr sz="1200" dirty="0">
                <a:solidFill>
                  <a:schemeClr val="bg2">
                    <a:lumMod val="75000"/>
                  </a:schemeClr>
                </a:solidFill>
                <a:latin typeface="Plus Jakarta Sans"/>
                <a:sym typeface="+mn-ea"/>
              </a:rPr>
              <a:t> </a:t>
            </a:r>
            <a:r>
              <a:rPr sz="1200" dirty="0" err="1">
                <a:solidFill>
                  <a:schemeClr val="bg2">
                    <a:lumMod val="75000"/>
                  </a:schemeClr>
                </a:solidFill>
                <a:latin typeface="Plus Jakarta Sans"/>
                <a:sym typeface="+mn-ea"/>
              </a:rPr>
              <a:t>en</a:t>
            </a:r>
            <a:r>
              <a:rPr sz="1200" dirty="0">
                <a:solidFill>
                  <a:schemeClr val="bg2">
                    <a:lumMod val="75000"/>
                  </a:schemeClr>
                </a:solidFill>
                <a:latin typeface="Plus Jakarta Sans"/>
                <a:sym typeface="+mn-ea"/>
              </a:rPr>
              <a:t> el mercado </a:t>
            </a:r>
            <a:r>
              <a:rPr sz="1200" dirty="0" err="1">
                <a:solidFill>
                  <a:schemeClr val="bg2">
                    <a:lumMod val="75000"/>
                  </a:schemeClr>
                </a:solidFill>
                <a:latin typeface="Plus Jakarta Sans"/>
                <a:sym typeface="+mn-ea"/>
              </a:rPr>
              <a:t>europeo</a:t>
            </a:r>
            <a:endParaRPr sz="1200" b="1" i="0" u="none" dirty="0">
              <a:solidFill>
                <a:schemeClr val="bg2">
                  <a:lumMod val="75000"/>
                </a:schemeClr>
              </a:solidFill>
              <a:latin typeface="Plus Jakarta Sans"/>
            </a:endParaRPr>
          </a:p>
        </p:txBody>
      </p:sp>
      <p:pic>
        <p:nvPicPr>
          <p:cNvPr id="9" name="Picture 8" descr="image.png"/>
          <p:cNvPicPr>
            <a:picLocks noChangeAspect="1"/>
          </p:cNvPicPr>
          <p:nvPr/>
        </p:nvPicPr>
        <p:blipFill>
          <a:blip r:embed="rId5"/>
          <a:stretch>
            <a:fillRect/>
          </a:stretch>
        </p:blipFill>
        <p:spPr>
          <a:xfrm>
            <a:off x="923925" y="3095823"/>
            <a:ext cx="457200" cy="457200"/>
          </a:xfrm>
          <a:prstGeom prst="rect">
            <a:avLst/>
          </a:prstGeom>
        </p:spPr>
      </p:pic>
      <p:pic>
        <p:nvPicPr>
          <p:cNvPr id="10" name="Picture 9" descr="image.png"/>
          <p:cNvPicPr>
            <a:picLocks noChangeAspect="1"/>
          </p:cNvPicPr>
          <p:nvPr/>
        </p:nvPicPr>
        <p:blipFill>
          <a:blip r:embed="rId6"/>
          <a:stretch>
            <a:fillRect/>
          </a:stretch>
        </p:blipFill>
        <p:spPr>
          <a:xfrm>
            <a:off x="1047750" y="3219648"/>
            <a:ext cx="209550" cy="209550"/>
          </a:xfrm>
          <a:prstGeom prst="rect">
            <a:avLst/>
          </a:prstGeom>
        </p:spPr>
      </p:pic>
      <p:sp>
        <p:nvSpPr>
          <p:cNvPr id="4" name="文本框 3"/>
          <p:cNvSpPr txBox="1"/>
          <p:nvPr/>
        </p:nvSpPr>
        <p:spPr>
          <a:xfrm>
            <a:off x="1599565" y="3000375"/>
            <a:ext cx="4064000" cy="368300"/>
          </a:xfrm>
          <a:prstGeom prst="rect">
            <a:avLst/>
          </a:prstGeom>
          <a:noFill/>
        </p:spPr>
        <p:txBody>
          <a:bodyPr wrap="square" rtlCol="0">
            <a:spAutoFit/>
          </a:bodyPr>
          <a:lstStyle/>
          <a:p>
            <a:r>
              <a:rPr b="1">
                <a:solidFill>
                  <a:schemeClr val="tx1"/>
                </a:solidFill>
                <a:latin typeface="Plus Jakarta Sans"/>
                <a:sym typeface="+mn-ea"/>
              </a:rPr>
              <a:t>Eje Principal de Campaña</a:t>
            </a:r>
            <a:endParaRPr lang="zh-CN" altLang="en-US" b="1" i="0" u="none">
              <a:solidFill>
                <a:schemeClr val="tx1"/>
              </a:solidFill>
              <a:latin typeface="Plus Jakarta Sans"/>
            </a:endParaRPr>
          </a:p>
        </p:txBody>
      </p:sp>
      <p:sp>
        <p:nvSpPr>
          <p:cNvPr id="5" name="文本框 4"/>
          <p:cNvSpPr txBox="1"/>
          <p:nvPr/>
        </p:nvSpPr>
        <p:spPr>
          <a:xfrm>
            <a:off x="1599565" y="3368675"/>
            <a:ext cx="9905365" cy="293370"/>
          </a:xfrm>
          <a:prstGeom prst="rect">
            <a:avLst/>
          </a:prstGeom>
          <a:noFill/>
        </p:spPr>
        <p:txBody>
          <a:bodyPr wrap="square" rtlCol="0">
            <a:spAutoFit/>
          </a:bodyPr>
          <a:lstStyle/>
          <a:p>
            <a:pPr algn="l">
              <a:lnSpc>
                <a:spcPts val="1575"/>
              </a:lnSpc>
            </a:pPr>
            <a:r>
              <a:rPr sz="1000">
                <a:solidFill>
                  <a:schemeClr val="tx1"/>
                </a:solidFill>
                <a:latin typeface="Plus Jakarta Sans"/>
                <a:sym typeface="+mn-ea"/>
              </a:rPr>
              <a:t>Embudo progresivo: </a:t>
            </a:r>
            <a:r>
              <a:rPr sz="1000" b="1">
                <a:solidFill>
                  <a:schemeClr val="tx1"/>
                </a:solidFill>
                <a:latin typeface="Plus Jakarta Sans"/>
                <a:sym typeface="+mn-ea"/>
              </a:rPr>
              <a:t>Crear interés</a:t>
            </a:r>
            <a:r>
              <a:rPr sz="1000">
                <a:solidFill>
                  <a:schemeClr val="tx1"/>
                </a:solidFill>
                <a:latin typeface="Plus Jakarta Sans"/>
                <a:sym typeface="+mn-ea"/>
              </a:rPr>
              <a:t> → </a:t>
            </a:r>
            <a:r>
              <a:rPr sz="1000" b="1">
                <a:solidFill>
                  <a:schemeClr val="tx1"/>
                </a:solidFill>
                <a:latin typeface="Plus Jakarta Sans"/>
                <a:sym typeface="+mn-ea"/>
              </a:rPr>
              <a:t>Mostrar experiencia</a:t>
            </a:r>
            <a:r>
              <a:rPr sz="1000">
                <a:solidFill>
                  <a:schemeClr val="tx1"/>
                </a:solidFill>
                <a:latin typeface="Plus Jakarta Sans"/>
                <a:sym typeface="+mn-ea"/>
              </a:rPr>
              <a:t> → </a:t>
            </a:r>
            <a:r>
              <a:rPr sz="1000" b="1">
                <a:solidFill>
                  <a:schemeClr val="tx1"/>
                </a:solidFill>
                <a:latin typeface="Plus Jakarta Sans"/>
                <a:sym typeface="+mn-ea"/>
              </a:rPr>
              <a:t>Resolver dudas y convertir</a:t>
            </a:r>
            <a:r>
              <a:rPr sz="1000">
                <a:solidFill>
                  <a:schemeClr val="tx1"/>
                </a:solidFill>
                <a:latin typeface="Plus Jakarta Sans"/>
                <a:sym typeface="+mn-ea"/>
              </a:rPr>
              <a:t>. Integración de aprendizajes competitivos europeos.</a:t>
            </a:r>
            <a:endParaRPr lang="zh-CN" altLang="en-US" sz="1000">
              <a:solidFill>
                <a:schemeClr val="tx1"/>
              </a:solidFill>
              <a:latin typeface="Plus Jakarta Sans"/>
              <a:sym typeface="+mn-ea"/>
            </a:endParaRPr>
          </a:p>
        </p:txBody>
      </p:sp>
      <p:sp>
        <p:nvSpPr>
          <p:cNvPr id="7" name="Rounded Rectangle 2"/>
          <p:cNvSpPr/>
          <p:nvPr/>
        </p:nvSpPr>
        <p:spPr>
          <a:xfrm>
            <a:off x="594360" y="4513778"/>
            <a:ext cx="3530649" cy="1676400"/>
          </a:xfrm>
          <a:prstGeom prst="roundRect">
            <a:avLst>
              <a:gd name="adj" fmla="val 9090"/>
            </a:avLst>
          </a:prstGeom>
          <a:solidFill>
            <a:schemeClr val="bg1"/>
          </a:solidFill>
          <a:ln w="9525">
            <a:solidFill>
              <a:srgbClr val="1F22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sz="1200"/>
          </a:p>
        </p:txBody>
      </p:sp>
      <p:sp>
        <p:nvSpPr>
          <p:cNvPr id="8" name="Rounded Rectangle 3"/>
          <p:cNvSpPr/>
          <p:nvPr/>
        </p:nvSpPr>
        <p:spPr>
          <a:xfrm>
            <a:off x="4330749" y="4513778"/>
            <a:ext cx="3530649" cy="1676400"/>
          </a:xfrm>
          <a:prstGeom prst="roundRect">
            <a:avLst>
              <a:gd name="adj" fmla="val 9090"/>
            </a:avLst>
          </a:prstGeom>
          <a:solidFill>
            <a:schemeClr val="bg1"/>
          </a:solidFill>
          <a:ln w="9525">
            <a:solidFill>
              <a:srgbClr val="1F22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3"/>
          <p:cNvSpPr/>
          <p:nvPr/>
        </p:nvSpPr>
        <p:spPr>
          <a:xfrm>
            <a:off x="8067089" y="4513778"/>
            <a:ext cx="3530649" cy="1676400"/>
          </a:xfrm>
          <a:prstGeom prst="roundRect">
            <a:avLst>
              <a:gd name="adj" fmla="val 9090"/>
            </a:avLst>
          </a:prstGeom>
          <a:solidFill>
            <a:schemeClr val="bg1"/>
          </a:solidFill>
          <a:ln w="9525">
            <a:solidFill>
              <a:srgbClr val="1F22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文本框 12"/>
          <p:cNvSpPr txBox="1"/>
          <p:nvPr/>
        </p:nvSpPr>
        <p:spPr>
          <a:xfrm>
            <a:off x="1057275" y="4169410"/>
            <a:ext cx="4064000" cy="368300"/>
          </a:xfrm>
          <a:prstGeom prst="rect">
            <a:avLst/>
          </a:prstGeom>
          <a:noFill/>
        </p:spPr>
        <p:txBody>
          <a:bodyPr wrap="square" rtlCol="0">
            <a:spAutoFit/>
          </a:bodyPr>
          <a:lstStyle/>
          <a:p>
            <a:endParaRPr lang="zh-CN" altLang="en-US"/>
          </a:p>
        </p:txBody>
      </p:sp>
      <p:sp>
        <p:nvSpPr>
          <p:cNvPr id="14" name="文本框 13"/>
          <p:cNvSpPr txBox="1"/>
          <p:nvPr/>
        </p:nvSpPr>
        <p:spPr>
          <a:xfrm>
            <a:off x="790575" y="4694555"/>
            <a:ext cx="2623820" cy="275590"/>
          </a:xfrm>
          <a:prstGeom prst="rect">
            <a:avLst/>
          </a:prstGeom>
          <a:noFill/>
        </p:spPr>
        <p:txBody>
          <a:bodyPr wrap="square" rtlCol="0">
            <a:spAutoFit/>
          </a:bodyPr>
          <a:lstStyle/>
          <a:p>
            <a:r>
              <a:rPr sz="1200" b="1">
                <a:solidFill>
                  <a:srgbClr val="FF6900"/>
                </a:solidFill>
                <a:latin typeface="Space Grotesk"/>
                <a:sym typeface="+mn-ea"/>
              </a:rPr>
              <a:t>SEMANAS 1-4</a:t>
            </a:r>
            <a:endParaRPr lang="zh-CN" altLang="en-US" sz="1200"/>
          </a:p>
        </p:txBody>
      </p:sp>
      <p:sp>
        <p:nvSpPr>
          <p:cNvPr id="15" name="文本框 14"/>
          <p:cNvSpPr txBox="1"/>
          <p:nvPr/>
        </p:nvSpPr>
        <p:spPr>
          <a:xfrm>
            <a:off x="4599940" y="4694555"/>
            <a:ext cx="3984625" cy="294005"/>
          </a:xfrm>
          <a:prstGeom prst="rect">
            <a:avLst/>
          </a:prstGeom>
          <a:noFill/>
        </p:spPr>
        <p:txBody>
          <a:bodyPr wrap="square" rtlCol="0">
            <a:noAutofit/>
          </a:bodyPr>
          <a:lstStyle/>
          <a:p>
            <a:r>
              <a:rPr sz="1200" b="1">
                <a:solidFill>
                  <a:srgbClr val="38BDF8"/>
                </a:solidFill>
                <a:latin typeface="Space Grotesk"/>
                <a:sym typeface="+mn-ea"/>
              </a:rPr>
              <a:t>SEMANAS 5-8</a:t>
            </a:r>
            <a:endParaRPr lang="zh-CN" altLang="en-US" sz="1200"/>
          </a:p>
        </p:txBody>
      </p:sp>
      <p:sp>
        <p:nvSpPr>
          <p:cNvPr id="17" name="文本框 16"/>
          <p:cNvSpPr txBox="1"/>
          <p:nvPr/>
        </p:nvSpPr>
        <p:spPr>
          <a:xfrm>
            <a:off x="8223250" y="4694555"/>
            <a:ext cx="4064000" cy="275590"/>
          </a:xfrm>
          <a:prstGeom prst="rect">
            <a:avLst/>
          </a:prstGeom>
          <a:noFill/>
        </p:spPr>
        <p:txBody>
          <a:bodyPr wrap="square" rtlCol="0">
            <a:spAutoFit/>
          </a:bodyPr>
          <a:lstStyle/>
          <a:p>
            <a:r>
              <a:rPr sz="1200" b="1">
                <a:solidFill>
                  <a:srgbClr val="4ADE80"/>
                </a:solidFill>
                <a:latin typeface="Space Grotesk"/>
                <a:sym typeface="+mn-ea"/>
              </a:rPr>
              <a:t>SEMANAS 9-12</a:t>
            </a:r>
            <a:endParaRPr lang="zh-CN" altLang="en-US" sz="1200"/>
          </a:p>
        </p:txBody>
      </p:sp>
      <p:pic>
        <p:nvPicPr>
          <p:cNvPr id="19" name="Picture 10" descr="image.png"/>
          <p:cNvPicPr>
            <a:picLocks noChangeAspect="1"/>
          </p:cNvPicPr>
          <p:nvPr>
            <p:custDataLst>
              <p:tags r:id="rId1"/>
            </p:custDataLst>
          </p:nvPr>
        </p:nvPicPr>
        <p:blipFill>
          <a:blip r:embed="rId7"/>
          <a:stretch>
            <a:fillRect/>
          </a:stretch>
        </p:blipFill>
        <p:spPr>
          <a:xfrm>
            <a:off x="3768774" y="4756030"/>
            <a:ext cx="133350" cy="152400"/>
          </a:xfrm>
          <a:prstGeom prst="rect">
            <a:avLst/>
          </a:prstGeom>
        </p:spPr>
      </p:pic>
      <p:pic>
        <p:nvPicPr>
          <p:cNvPr id="21" name="Picture 11" descr="image.png"/>
          <p:cNvPicPr>
            <a:picLocks noChangeAspect="1"/>
          </p:cNvPicPr>
          <p:nvPr>
            <p:custDataLst>
              <p:tags r:id="rId2"/>
            </p:custDataLst>
          </p:nvPr>
        </p:nvPicPr>
        <p:blipFill>
          <a:blip r:embed="rId8"/>
          <a:stretch>
            <a:fillRect/>
          </a:stretch>
        </p:blipFill>
        <p:spPr>
          <a:xfrm>
            <a:off x="7432774" y="4756030"/>
            <a:ext cx="190500" cy="152400"/>
          </a:xfrm>
          <a:prstGeom prst="rect">
            <a:avLst/>
          </a:prstGeom>
        </p:spPr>
      </p:pic>
      <p:pic>
        <p:nvPicPr>
          <p:cNvPr id="22" name="Picture 12" descr="image.png"/>
          <p:cNvPicPr>
            <a:picLocks noChangeAspect="1"/>
          </p:cNvPicPr>
          <p:nvPr>
            <p:custDataLst>
              <p:tags r:id="rId3"/>
            </p:custDataLst>
          </p:nvPr>
        </p:nvPicPr>
        <p:blipFill>
          <a:blip r:embed="rId9"/>
          <a:stretch>
            <a:fillRect/>
          </a:stretch>
        </p:blipFill>
        <p:spPr>
          <a:xfrm>
            <a:off x="11195833" y="4756030"/>
            <a:ext cx="171450" cy="152400"/>
          </a:xfrm>
          <a:prstGeom prst="rect">
            <a:avLst/>
          </a:prstGeom>
        </p:spPr>
      </p:pic>
      <p:sp>
        <p:nvSpPr>
          <p:cNvPr id="23" name="文本框 22"/>
          <p:cNvSpPr txBox="1"/>
          <p:nvPr/>
        </p:nvSpPr>
        <p:spPr>
          <a:xfrm>
            <a:off x="790575" y="5045075"/>
            <a:ext cx="4064000" cy="337185"/>
          </a:xfrm>
          <a:prstGeom prst="rect">
            <a:avLst/>
          </a:prstGeom>
          <a:noFill/>
        </p:spPr>
        <p:txBody>
          <a:bodyPr wrap="square" rtlCol="0">
            <a:spAutoFit/>
          </a:bodyPr>
          <a:lstStyle/>
          <a:p>
            <a:r>
              <a:rPr sz="1600" b="1">
                <a:solidFill>
                  <a:schemeClr val="tx1"/>
                </a:solidFill>
                <a:latin typeface="Plus Jakarta Sans"/>
                <a:sym typeface="+mn-ea"/>
              </a:rPr>
              <a:t>Fase 1: Crear Interés</a:t>
            </a:r>
            <a:endParaRPr lang="zh-CN" altLang="en-US" sz="1600" b="1" i="0" u="none">
              <a:solidFill>
                <a:schemeClr val="tx1"/>
              </a:solidFill>
              <a:latin typeface="Plus Jakarta Sans"/>
            </a:endParaRPr>
          </a:p>
        </p:txBody>
      </p:sp>
      <p:sp>
        <p:nvSpPr>
          <p:cNvPr id="24" name="文本框 23"/>
          <p:cNvSpPr txBox="1"/>
          <p:nvPr/>
        </p:nvSpPr>
        <p:spPr>
          <a:xfrm>
            <a:off x="4599940" y="5051425"/>
            <a:ext cx="4064000" cy="337185"/>
          </a:xfrm>
          <a:prstGeom prst="rect">
            <a:avLst/>
          </a:prstGeom>
          <a:noFill/>
        </p:spPr>
        <p:txBody>
          <a:bodyPr wrap="square" rtlCol="0">
            <a:spAutoFit/>
          </a:bodyPr>
          <a:lstStyle/>
          <a:p>
            <a:r>
              <a:rPr sz="1600" b="1">
                <a:solidFill>
                  <a:schemeClr val="tx1"/>
                </a:solidFill>
                <a:latin typeface="Plus Jakarta Sans"/>
                <a:sym typeface="+mn-ea"/>
              </a:rPr>
              <a:t>Fase 2: Experiencia</a:t>
            </a:r>
            <a:endParaRPr lang="zh-CN" altLang="en-US" sz="1600" b="1">
              <a:solidFill>
                <a:schemeClr val="tx1"/>
              </a:solidFill>
              <a:latin typeface="Plus Jakarta Sans"/>
              <a:sym typeface="+mn-ea"/>
            </a:endParaRPr>
          </a:p>
        </p:txBody>
      </p:sp>
      <p:sp>
        <p:nvSpPr>
          <p:cNvPr id="25" name="文本框 24"/>
          <p:cNvSpPr txBox="1"/>
          <p:nvPr/>
        </p:nvSpPr>
        <p:spPr>
          <a:xfrm>
            <a:off x="8223250" y="5051425"/>
            <a:ext cx="4064000" cy="337185"/>
          </a:xfrm>
          <a:prstGeom prst="rect">
            <a:avLst/>
          </a:prstGeom>
          <a:noFill/>
        </p:spPr>
        <p:txBody>
          <a:bodyPr wrap="square" rtlCol="0">
            <a:spAutoFit/>
          </a:bodyPr>
          <a:lstStyle/>
          <a:p>
            <a:r>
              <a:rPr sz="1600" b="1">
                <a:solidFill>
                  <a:schemeClr val="tx1"/>
                </a:solidFill>
                <a:latin typeface="Plus Jakarta Sans"/>
                <a:sym typeface="+mn-ea"/>
              </a:rPr>
              <a:t>Fase 3: Conversión</a:t>
            </a:r>
            <a:endParaRPr lang="zh-CN" altLang="en-US" sz="1600" b="1">
              <a:solidFill>
                <a:schemeClr val="tx1"/>
              </a:solidFill>
              <a:latin typeface="Plus Jakarta Sans"/>
              <a:sym typeface="+mn-ea"/>
            </a:endParaRPr>
          </a:p>
        </p:txBody>
      </p:sp>
      <p:sp>
        <p:nvSpPr>
          <p:cNvPr id="26" name="文本框 25"/>
          <p:cNvSpPr txBox="1"/>
          <p:nvPr/>
        </p:nvSpPr>
        <p:spPr>
          <a:xfrm>
            <a:off x="790575" y="5445671"/>
            <a:ext cx="4064000" cy="737235"/>
          </a:xfrm>
          <a:prstGeom prst="rect">
            <a:avLst/>
          </a:prstGeom>
          <a:noFill/>
        </p:spPr>
        <p:txBody>
          <a:bodyPr wrap="square" rtlCol="0">
            <a:spAutoFit/>
          </a:bodyPr>
          <a:lstStyle/>
          <a:p>
            <a:r>
              <a:rPr sz="1400" dirty="0" err="1">
                <a:solidFill>
                  <a:srgbClr val="94A3B8"/>
                </a:solidFill>
                <a:latin typeface="Plus Jakarta Sans"/>
                <a:sym typeface="+mn-ea"/>
              </a:rPr>
              <a:t>Construir</a:t>
            </a:r>
            <a:r>
              <a:rPr sz="1400" dirty="0">
                <a:solidFill>
                  <a:srgbClr val="94A3B8"/>
                </a:solidFill>
                <a:latin typeface="Plus Jakarta Sans"/>
                <a:sym typeface="+mn-ea"/>
              </a:rPr>
              <a:t> </a:t>
            </a:r>
            <a:r>
              <a:rPr sz="1400" dirty="0" err="1">
                <a:solidFill>
                  <a:srgbClr val="94A3B8"/>
                </a:solidFill>
                <a:latin typeface="Plus Jakarta Sans"/>
                <a:sym typeface="+mn-ea"/>
              </a:rPr>
              <a:t>reconocimiento</a:t>
            </a:r>
            <a:r>
              <a:rPr sz="1400" dirty="0">
                <a:solidFill>
                  <a:srgbClr val="94A3B8"/>
                </a:solidFill>
                <a:latin typeface="Plus Jakarta Sans"/>
                <a:sym typeface="+mn-ea"/>
              </a:rPr>
              <a:t> de </a:t>
            </a:r>
            <a:r>
              <a:rPr sz="1400" dirty="0" err="1">
                <a:solidFill>
                  <a:srgbClr val="94A3B8"/>
                </a:solidFill>
                <a:latin typeface="Plus Jakarta Sans"/>
                <a:sym typeface="+mn-ea"/>
              </a:rPr>
              <a:t>marca</a:t>
            </a:r>
            <a:r>
              <a:rPr sz="1400" dirty="0">
                <a:solidFill>
                  <a:srgbClr val="94A3B8"/>
                </a:solidFill>
                <a:latin typeface="Plus Jakarta Sans"/>
                <a:sym typeface="+mn-ea"/>
              </a:rPr>
              <a:t> y </a:t>
            </a:r>
            <a:endParaRPr lang="en-US" sz="1400" dirty="0">
              <a:solidFill>
                <a:srgbClr val="94A3B8"/>
              </a:solidFill>
              <a:latin typeface="Plus Jakarta Sans"/>
              <a:sym typeface="+mn-ea"/>
            </a:endParaRPr>
          </a:p>
          <a:p>
            <a:r>
              <a:rPr sz="1400" dirty="0" err="1">
                <a:solidFill>
                  <a:srgbClr val="94A3B8"/>
                </a:solidFill>
                <a:latin typeface="Plus Jakarta Sans"/>
                <a:sym typeface="+mn-ea"/>
              </a:rPr>
              <a:t>despertar</a:t>
            </a:r>
            <a:r>
              <a:rPr sz="1400" dirty="0">
                <a:solidFill>
                  <a:srgbClr val="94A3B8"/>
                </a:solidFill>
                <a:latin typeface="Plus Jakarta Sans"/>
                <a:sym typeface="+mn-ea"/>
              </a:rPr>
              <a:t> </a:t>
            </a:r>
            <a:r>
              <a:rPr sz="1400" dirty="0" err="1">
                <a:solidFill>
                  <a:srgbClr val="94A3B8"/>
                </a:solidFill>
                <a:latin typeface="Plus Jakarta Sans"/>
                <a:sym typeface="+mn-ea"/>
              </a:rPr>
              <a:t>curiosidad</a:t>
            </a:r>
            <a:r>
              <a:rPr sz="1400" dirty="0">
                <a:solidFill>
                  <a:srgbClr val="94A3B8"/>
                </a:solidFill>
                <a:latin typeface="Plus Jakarta Sans"/>
                <a:sym typeface="+mn-ea"/>
              </a:rPr>
              <a:t> </a:t>
            </a:r>
            <a:r>
              <a:rPr sz="1400" dirty="0" err="1">
                <a:solidFill>
                  <a:srgbClr val="94A3B8"/>
                </a:solidFill>
                <a:latin typeface="Plus Jakarta Sans"/>
                <a:sym typeface="+mn-ea"/>
              </a:rPr>
              <a:t>inicial</a:t>
            </a:r>
            <a:r>
              <a:rPr sz="1400" dirty="0">
                <a:solidFill>
                  <a:srgbClr val="94A3B8"/>
                </a:solidFill>
                <a:latin typeface="Plus Jakarta Sans"/>
                <a:sym typeface="+mn-ea"/>
              </a:rPr>
              <a:t>.</a:t>
            </a:r>
            <a:endParaRPr sz="1400" b="0" i="0" u="none" dirty="0">
              <a:solidFill>
                <a:srgbClr val="94A3B8"/>
              </a:solidFill>
              <a:latin typeface="Plus Jakarta Sans"/>
            </a:endParaRPr>
          </a:p>
          <a:p>
            <a:endParaRPr lang="zh-CN" altLang="en-US" sz="1400" dirty="0"/>
          </a:p>
        </p:txBody>
      </p:sp>
      <p:sp>
        <p:nvSpPr>
          <p:cNvPr id="27" name="文本框 26"/>
          <p:cNvSpPr txBox="1"/>
          <p:nvPr/>
        </p:nvSpPr>
        <p:spPr>
          <a:xfrm>
            <a:off x="4599940" y="5451475"/>
            <a:ext cx="3314065" cy="645160"/>
          </a:xfrm>
          <a:prstGeom prst="rect">
            <a:avLst/>
          </a:prstGeom>
          <a:noFill/>
        </p:spPr>
        <p:txBody>
          <a:bodyPr wrap="square" rtlCol="0">
            <a:spAutoFit/>
          </a:bodyPr>
          <a:lstStyle/>
          <a:p>
            <a:r>
              <a:rPr sz="1200" dirty="0" err="1">
                <a:solidFill>
                  <a:srgbClr val="94A3B8"/>
                </a:solidFill>
                <a:latin typeface="Plus Jakarta Sans"/>
                <a:sym typeface="+mn-ea"/>
              </a:rPr>
              <a:t>Validación</a:t>
            </a:r>
            <a:r>
              <a:rPr sz="1200" dirty="0">
                <a:solidFill>
                  <a:srgbClr val="94A3B8"/>
                </a:solidFill>
                <a:latin typeface="Plus Jakarta Sans"/>
                <a:sym typeface="+mn-ea"/>
              </a:rPr>
              <a:t> de </a:t>
            </a:r>
            <a:r>
              <a:rPr sz="1200" dirty="0" err="1">
                <a:solidFill>
                  <a:srgbClr val="94A3B8"/>
                </a:solidFill>
                <a:latin typeface="Plus Jakarta Sans"/>
                <a:sym typeface="+mn-ea"/>
              </a:rPr>
              <a:t>producto</a:t>
            </a:r>
            <a:r>
              <a:rPr sz="1200" dirty="0">
                <a:solidFill>
                  <a:srgbClr val="94A3B8"/>
                </a:solidFill>
                <a:latin typeface="Plus Jakarta Sans"/>
                <a:sym typeface="+mn-ea"/>
              </a:rPr>
              <a:t> con </a:t>
            </a:r>
            <a:r>
              <a:rPr sz="1200" dirty="0" err="1">
                <a:solidFill>
                  <a:srgbClr val="94A3B8"/>
                </a:solidFill>
                <a:latin typeface="Plus Jakarta Sans"/>
                <a:sym typeface="+mn-ea"/>
              </a:rPr>
              <a:t>pruebas</a:t>
            </a:r>
            <a:r>
              <a:rPr sz="1200" dirty="0">
                <a:solidFill>
                  <a:srgbClr val="94A3B8"/>
                </a:solidFill>
                <a:latin typeface="Plus Jakarta Sans"/>
                <a:sym typeface="+mn-ea"/>
              </a:rPr>
              <a:t> reales y </a:t>
            </a:r>
            <a:r>
              <a:rPr sz="1200" dirty="0" err="1">
                <a:solidFill>
                  <a:srgbClr val="94A3B8"/>
                </a:solidFill>
                <a:latin typeface="Plus Jakarta Sans"/>
                <a:sym typeface="+mn-ea"/>
              </a:rPr>
              <a:t>generación</a:t>
            </a:r>
            <a:r>
              <a:rPr sz="1200" dirty="0">
                <a:solidFill>
                  <a:srgbClr val="94A3B8"/>
                </a:solidFill>
                <a:latin typeface="Plus Jakarta Sans"/>
                <a:sym typeface="+mn-ea"/>
              </a:rPr>
              <a:t> de confianza.</a:t>
            </a:r>
            <a:endParaRPr sz="1200" b="0" i="0" u="none" dirty="0">
              <a:solidFill>
                <a:srgbClr val="94A3B8"/>
              </a:solidFill>
              <a:latin typeface="Plus Jakarta Sans"/>
            </a:endParaRPr>
          </a:p>
          <a:p>
            <a:endParaRPr lang="zh-CN" altLang="en-US" sz="1200" dirty="0"/>
          </a:p>
        </p:txBody>
      </p:sp>
      <p:sp>
        <p:nvSpPr>
          <p:cNvPr id="28" name="文本框 27"/>
          <p:cNvSpPr txBox="1"/>
          <p:nvPr/>
        </p:nvSpPr>
        <p:spPr>
          <a:xfrm>
            <a:off x="8227060" y="5469890"/>
            <a:ext cx="3314065" cy="645160"/>
          </a:xfrm>
          <a:prstGeom prst="rect">
            <a:avLst/>
          </a:prstGeom>
          <a:noFill/>
        </p:spPr>
        <p:txBody>
          <a:bodyPr wrap="square" rtlCol="0">
            <a:spAutoFit/>
          </a:bodyPr>
          <a:lstStyle/>
          <a:p>
            <a:r>
              <a:rPr sz="1200">
                <a:solidFill>
                  <a:srgbClr val="94A3B8"/>
                </a:solidFill>
                <a:latin typeface="Plus Jakarta Sans"/>
                <a:sym typeface="+mn-ea"/>
              </a:rPr>
              <a:t>Resolver objeciones técnicas y guiar hacia la reserva comercial.</a:t>
            </a:r>
            <a:endParaRPr sz="1200" b="0" i="0" u="none">
              <a:solidFill>
                <a:srgbClr val="94A3B8"/>
              </a:solidFill>
              <a:latin typeface="Plus Jakarta Sans"/>
            </a:endParaRPr>
          </a:p>
          <a:p>
            <a:endParaRPr lang="zh-CN" altLang="en-US" sz="1200"/>
          </a:p>
        </p:txBody>
      </p:sp>
      <p:sp>
        <p:nvSpPr>
          <p:cNvPr id="2" name="标题 1">
            <a:extLst>
              <a:ext uri="{FF2B5EF4-FFF2-40B4-BE49-F238E27FC236}">
                <a16:creationId xmlns:a16="http://schemas.microsoft.com/office/drawing/2014/main" id="{654785F0-6054-B056-EC46-DF4270974005}"/>
              </a:ext>
            </a:extLst>
          </p:cNvPr>
          <p:cNvSpPr txBox="1">
            <a:spLocks/>
          </p:cNvSpPr>
          <p:nvPr/>
        </p:nvSpPr>
        <p:spPr>
          <a:xfrm>
            <a:off x="465693" y="622299"/>
            <a:ext cx="5706507" cy="16256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3240"/>
              </a:lnSpc>
            </a:pPr>
            <a:r>
              <a:rPr lang="en-US" altLang="zh-CN" sz="3600" b="1" dirty="0">
                <a:latin typeface="+mn-lt"/>
              </a:rPr>
              <a:t>ESTRATEGIA DE </a:t>
            </a:r>
          </a:p>
          <a:p>
            <a:pPr>
              <a:lnSpc>
                <a:spcPts val="3240"/>
              </a:lnSpc>
            </a:pPr>
            <a:r>
              <a:rPr lang="en-US" altLang="zh-CN" sz="3600" b="1" dirty="0">
                <a:latin typeface="+mn-lt"/>
              </a:rPr>
              <a:t>MEDIOS DIGITALES</a:t>
            </a:r>
          </a:p>
          <a:p>
            <a:pPr>
              <a:lnSpc>
                <a:spcPts val="3240"/>
              </a:lnSpc>
            </a:pPr>
            <a:r>
              <a:rPr lang="en-US" altLang="zh-CN" sz="3600" b="1" dirty="0">
                <a:latin typeface="+mn-lt"/>
              </a:rPr>
              <a:t> (12 </a:t>
            </a:r>
            <a:r>
              <a:rPr lang="en-US" altLang="zh-CN" sz="4000" b="1" dirty="0">
                <a:latin typeface="+mn-lt"/>
              </a:rPr>
              <a:t>SEMANAS</a:t>
            </a:r>
            <a:r>
              <a:rPr lang="en-US" altLang="zh-CN" sz="3600" b="1" dirty="0">
                <a:latin typeface="+mn-lt"/>
              </a:rPr>
              <a:t>)</a:t>
            </a:r>
          </a:p>
        </p:txBody>
      </p:sp>
      <p:grpSp>
        <p:nvGrpSpPr>
          <p:cNvPr id="12" name="组合 11">
            <a:extLst>
              <a:ext uri="{FF2B5EF4-FFF2-40B4-BE49-F238E27FC236}">
                <a16:creationId xmlns:a16="http://schemas.microsoft.com/office/drawing/2014/main" id="{DE489067-510D-CE8B-5A33-B6D749921F12}"/>
              </a:ext>
            </a:extLst>
          </p:cNvPr>
          <p:cNvGrpSpPr/>
          <p:nvPr/>
        </p:nvGrpSpPr>
        <p:grpSpPr>
          <a:xfrm>
            <a:off x="465693" y="283001"/>
            <a:ext cx="11990413" cy="236602"/>
            <a:chOff x="554592" y="3099380"/>
            <a:chExt cx="11990413" cy="236602"/>
          </a:xfrm>
        </p:grpSpPr>
        <p:sp>
          <p:nvSpPr>
            <p:cNvPr id="18" name="文本框 17">
              <a:extLst>
                <a:ext uri="{FF2B5EF4-FFF2-40B4-BE49-F238E27FC236}">
                  <a16:creationId xmlns:a16="http://schemas.microsoft.com/office/drawing/2014/main" id="{5AE6F1ED-4346-CF1A-494B-C629C26C137D}"/>
                </a:ext>
              </a:extLst>
            </p:cNvPr>
            <p:cNvSpPr txBox="1"/>
            <p:nvPr/>
          </p:nvSpPr>
          <p:spPr>
            <a:xfrm>
              <a:off x="554592" y="3105150"/>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
          <p:nvSpPr>
            <p:cNvPr id="20" name="文本框 19">
              <a:extLst>
                <a:ext uri="{FF2B5EF4-FFF2-40B4-BE49-F238E27FC236}">
                  <a16:creationId xmlns:a16="http://schemas.microsoft.com/office/drawing/2014/main" id="{22FA1386-40D8-490A-0953-186AF6ED3EC1}"/>
                </a:ext>
              </a:extLst>
            </p:cNvPr>
            <p:cNvSpPr txBox="1"/>
            <p:nvPr/>
          </p:nvSpPr>
          <p:spPr>
            <a:xfrm>
              <a:off x="7291135" y="3105150"/>
              <a:ext cx="1906586" cy="230832"/>
            </a:xfrm>
            <a:prstGeom prst="rect">
              <a:avLst/>
            </a:prstGeom>
            <a:noFill/>
          </p:spPr>
          <p:txBody>
            <a:bodyPr wrap="square" rtlCol="0">
              <a:spAutoFit/>
            </a:bodyPr>
            <a:lstStyle/>
            <a:p>
              <a:r>
                <a:rPr lang="zh-CN" altLang="zh-CN" sz="900" b="1" dirty="0"/>
                <a:t>Objetivos y KPI</a:t>
              </a:r>
              <a:endParaRPr lang="zh-CN" altLang="en-US" sz="900" b="1" dirty="0">
                <a:latin typeface="+mj-lt"/>
              </a:endParaRPr>
            </a:p>
          </p:txBody>
        </p:sp>
        <p:sp>
          <p:nvSpPr>
            <p:cNvPr id="29" name="文本框 28">
              <a:extLst>
                <a:ext uri="{FF2B5EF4-FFF2-40B4-BE49-F238E27FC236}">
                  <a16:creationId xmlns:a16="http://schemas.microsoft.com/office/drawing/2014/main" id="{5EE4103E-2DF1-586A-6353-7FCDCF0629C2}"/>
                </a:ext>
              </a:extLst>
            </p:cNvPr>
            <p:cNvSpPr txBox="1"/>
            <p:nvPr/>
          </p:nvSpPr>
          <p:spPr>
            <a:xfrm>
              <a:off x="10195909" y="3099380"/>
              <a:ext cx="2349096" cy="230832"/>
            </a:xfrm>
            <a:prstGeom prst="rect">
              <a:avLst/>
            </a:prstGeom>
            <a:noFill/>
          </p:spPr>
          <p:txBody>
            <a:bodyPr wrap="square" rtlCol="0">
              <a:spAutoFit/>
            </a:bodyPr>
            <a:lstStyle/>
            <a:p>
              <a:r>
                <a:rPr lang="zh-CN" altLang="zh-CN" sz="900" b="1" dirty="0"/>
                <a:t>Del interés a la consideración</a:t>
              </a:r>
              <a:endParaRPr lang="zh-CN" altLang="en-US" sz="900" b="1" dirty="0">
                <a:latin typeface="+mj-lt"/>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201150" y="731321"/>
            <a:ext cx="2381250" cy="304800"/>
          </a:xfrm>
          <a:prstGeom prst="roundRect">
            <a:avLst>
              <a:gd name="adj" fmla="val 5000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788673"/>
            <a:ext cx="5818882" cy="1297185"/>
          </a:xfrm>
          <a:prstGeom prst="roundRect">
            <a:avLst>
              <a:gd name="adj" fmla="val 587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733282" y="5054601"/>
            <a:ext cx="4849117" cy="1181100"/>
          </a:xfrm>
          <a:prstGeom prst="roundRect">
            <a:avLst>
              <a:gd name="adj" fmla="val 9677"/>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09600" y="3788673"/>
            <a:ext cx="38100" cy="1297185"/>
          </a:xfrm>
          <a:prstGeom prst="rect">
            <a:avLst/>
          </a:prstGeom>
          <a:solidFill>
            <a:srgbClr val="FF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6733282" y="3149601"/>
            <a:ext cx="4849117" cy="1714500"/>
          </a:xfrm>
          <a:prstGeom prst="rect">
            <a:avLst/>
          </a:prstGeom>
        </p:spPr>
      </p:pic>
      <p:pic>
        <p:nvPicPr>
          <p:cNvPr id="7" name="Picture 6" descr="image.png"/>
          <p:cNvPicPr>
            <a:picLocks noChangeAspect="1"/>
          </p:cNvPicPr>
          <p:nvPr/>
        </p:nvPicPr>
        <p:blipFill>
          <a:blip r:embed="rId3"/>
          <a:stretch>
            <a:fillRect/>
          </a:stretch>
        </p:blipFill>
        <p:spPr>
          <a:xfrm>
            <a:off x="6733282" y="3149601"/>
            <a:ext cx="4849117" cy="1714500"/>
          </a:xfrm>
          <a:prstGeom prst="rect">
            <a:avLst/>
          </a:prstGeom>
        </p:spPr>
      </p:pic>
      <p:pic>
        <p:nvPicPr>
          <p:cNvPr id="8" name="Picture 7" descr="image.png"/>
          <p:cNvPicPr>
            <a:picLocks noChangeAspect="1"/>
          </p:cNvPicPr>
          <p:nvPr/>
        </p:nvPicPr>
        <p:blipFill>
          <a:blip r:embed="rId4"/>
          <a:stretch>
            <a:fillRect/>
          </a:stretch>
        </p:blipFill>
        <p:spPr>
          <a:xfrm>
            <a:off x="876300" y="3993461"/>
            <a:ext cx="152400" cy="152400"/>
          </a:xfrm>
          <a:prstGeom prst="rect">
            <a:avLst/>
          </a:prstGeom>
        </p:spPr>
      </p:pic>
      <p:pic>
        <p:nvPicPr>
          <p:cNvPr id="9" name="Picture 8" descr="image.png"/>
          <p:cNvPicPr>
            <a:picLocks noChangeAspect="1"/>
          </p:cNvPicPr>
          <p:nvPr/>
        </p:nvPicPr>
        <p:blipFill>
          <a:blip r:embed="rId5"/>
          <a:stretch>
            <a:fillRect/>
          </a:stretch>
        </p:blipFill>
        <p:spPr>
          <a:xfrm>
            <a:off x="609600" y="5614497"/>
            <a:ext cx="133350" cy="142875"/>
          </a:xfrm>
          <a:prstGeom prst="rect">
            <a:avLst/>
          </a:prstGeom>
        </p:spPr>
      </p:pic>
      <p:pic>
        <p:nvPicPr>
          <p:cNvPr id="10" name="Picture 9" descr="image.png"/>
          <p:cNvPicPr>
            <a:picLocks noChangeAspect="1"/>
          </p:cNvPicPr>
          <p:nvPr/>
        </p:nvPicPr>
        <p:blipFill>
          <a:blip r:embed="rId5"/>
          <a:stretch>
            <a:fillRect/>
          </a:stretch>
        </p:blipFill>
        <p:spPr>
          <a:xfrm>
            <a:off x="609600" y="5881197"/>
            <a:ext cx="133350" cy="142875"/>
          </a:xfrm>
          <a:prstGeom prst="rect">
            <a:avLst/>
          </a:prstGeom>
        </p:spPr>
      </p:pic>
      <p:pic>
        <p:nvPicPr>
          <p:cNvPr id="11" name="Picture 10" descr="image.png"/>
          <p:cNvPicPr>
            <a:picLocks noChangeAspect="1"/>
          </p:cNvPicPr>
          <p:nvPr/>
        </p:nvPicPr>
        <p:blipFill>
          <a:blip r:embed="rId5"/>
          <a:stretch>
            <a:fillRect/>
          </a:stretch>
        </p:blipFill>
        <p:spPr>
          <a:xfrm>
            <a:off x="609600" y="6147897"/>
            <a:ext cx="133350" cy="142875"/>
          </a:xfrm>
          <a:prstGeom prst="rect">
            <a:avLst/>
          </a:prstGeom>
        </p:spPr>
      </p:pic>
      <p:sp>
        <p:nvSpPr>
          <p:cNvPr id="12" name="TextBox 11"/>
          <p:cNvSpPr txBox="1"/>
          <p:nvPr/>
        </p:nvSpPr>
        <p:spPr>
          <a:xfrm>
            <a:off x="9513167" y="796042"/>
            <a:ext cx="2209800" cy="161583"/>
          </a:xfrm>
          <a:prstGeom prst="rect">
            <a:avLst/>
          </a:prstGeom>
          <a:noFill/>
        </p:spPr>
        <p:txBody>
          <a:bodyPr wrap="square" lIns="0" tIns="0" rIns="0" bIns="0" anchor="t">
            <a:spAutoFit/>
          </a:bodyPr>
          <a:lstStyle/>
          <a:p>
            <a:pPr algn="l"/>
            <a:r>
              <a:rPr sz="1050" i="0" u="none" dirty="0" err="1">
                <a:solidFill>
                  <a:schemeClr val="bg2">
                    <a:lumMod val="75000"/>
                  </a:schemeClr>
                </a:solidFill>
                <a:latin typeface="Plus Jakarta Sans"/>
              </a:rPr>
              <a:t>Enfoque</a:t>
            </a:r>
            <a:r>
              <a:rPr sz="1050" i="0" u="none" dirty="0">
                <a:solidFill>
                  <a:schemeClr val="bg2">
                    <a:lumMod val="75000"/>
                  </a:schemeClr>
                </a:solidFill>
                <a:latin typeface="Plus Jakarta Sans"/>
              </a:rPr>
              <a:t>: </a:t>
            </a:r>
            <a:r>
              <a:rPr sz="1050" i="0" u="none" dirty="0" err="1">
                <a:solidFill>
                  <a:schemeClr val="bg2">
                    <a:lumMod val="75000"/>
                  </a:schemeClr>
                </a:solidFill>
                <a:latin typeface="Plus Jakarta Sans"/>
              </a:rPr>
              <a:t>Vídeo</a:t>
            </a:r>
            <a:r>
              <a:rPr sz="1050" i="0" u="none" dirty="0">
                <a:solidFill>
                  <a:schemeClr val="bg2">
                    <a:lumMod val="75000"/>
                  </a:schemeClr>
                </a:solidFill>
                <a:latin typeface="Plus Jakarta Sans"/>
              </a:rPr>
              <a:t> Corto &amp; Lifestyle</a:t>
            </a:r>
          </a:p>
        </p:txBody>
      </p:sp>
      <p:sp>
        <p:nvSpPr>
          <p:cNvPr id="13" name="TextBox 12"/>
          <p:cNvSpPr txBox="1"/>
          <p:nvPr/>
        </p:nvSpPr>
        <p:spPr>
          <a:xfrm>
            <a:off x="9474037" y="322261"/>
            <a:ext cx="2082301" cy="150041"/>
          </a:xfrm>
          <a:prstGeom prst="rect">
            <a:avLst/>
          </a:prstGeom>
          <a:noFill/>
        </p:spPr>
        <p:txBody>
          <a:bodyPr wrap="none" lIns="0" tIns="0" rIns="0" bIns="0" anchor="t">
            <a:spAutoFit/>
          </a:bodyPr>
          <a:lstStyle/>
          <a:p>
            <a:pPr algn="l"/>
            <a:r>
              <a:rPr sz="975" i="0" u="none" dirty="0">
                <a:solidFill>
                  <a:srgbClr val="0F172A"/>
                </a:solidFill>
                <a:latin typeface="Space Grotesk"/>
              </a:rPr>
              <a:t>DIAPOSITIVA 11 • FASE 1 (SEMANAS 1-4)</a:t>
            </a:r>
          </a:p>
        </p:txBody>
      </p:sp>
      <p:sp>
        <p:nvSpPr>
          <p:cNvPr id="15" name="TextBox 14"/>
          <p:cNvSpPr txBox="1"/>
          <p:nvPr/>
        </p:nvSpPr>
        <p:spPr>
          <a:xfrm>
            <a:off x="876300" y="4255398"/>
            <a:ext cx="5418832" cy="373260"/>
          </a:xfrm>
          <a:prstGeom prst="rect">
            <a:avLst/>
          </a:prstGeom>
          <a:noFill/>
        </p:spPr>
        <p:txBody>
          <a:bodyPr wrap="square" lIns="0" tIns="0" rIns="0" bIns="0" anchor="t">
            <a:spAutoFit/>
          </a:bodyPr>
          <a:lstStyle/>
          <a:p>
            <a:pPr algn="l">
              <a:lnSpc>
                <a:spcPts val="1470"/>
              </a:lnSpc>
            </a:pPr>
            <a:r>
              <a:rPr sz="1050" b="1" i="0" u="none">
                <a:solidFill>
                  <a:srgbClr val="334155"/>
                </a:solidFill>
                <a:latin typeface="Plus Jakarta Sans"/>
              </a:rPr>
              <a:t>98 vídeos en TikTok (5 países):</a:t>
            </a:r>
            <a:r>
              <a:rPr sz="1050" b="0" i="0" u="none">
                <a:solidFill>
                  <a:srgbClr val="334155"/>
                </a:solidFill>
                <a:latin typeface="Plus Jakarta Sans"/>
              </a:rPr>
              <a:t> 23,5% Ad Recall (2x promedio), 7,7% incremento de Awareness y 73,8% retención de 2s.</a:t>
            </a:r>
          </a:p>
        </p:txBody>
      </p:sp>
      <p:sp>
        <p:nvSpPr>
          <p:cNvPr id="16" name="TextBox 15"/>
          <p:cNvSpPr txBox="1"/>
          <p:nvPr/>
        </p:nvSpPr>
        <p:spPr>
          <a:xfrm>
            <a:off x="876300" y="4742959"/>
            <a:ext cx="6654477" cy="152400"/>
          </a:xfrm>
          <a:prstGeom prst="rect">
            <a:avLst/>
          </a:prstGeom>
          <a:noFill/>
        </p:spPr>
        <p:txBody>
          <a:bodyPr wrap="none" lIns="0" tIns="0" rIns="0" bIns="0" anchor="t">
            <a:spAutoFit/>
          </a:bodyPr>
          <a:lstStyle/>
          <a:p>
            <a:pPr algn="l"/>
            <a:r>
              <a:rPr sz="975" b="0" i="1" u="none">
                <a:solidFill>
                  <a:srgbClr val="64748B"/>
                </a:solidFill>
                <a:latin typeface="Plus Jakarta Sans"/>
              </a:rPr>
              <a:t>Aprendizaje: El vídeo corto masivo neutraliza el recelo de marca nueva.</a:t>
            </a:r>
          </a:p>
        </p:txBody>
      </p:sp>
      <p:sp>
        <p:nvSpPr>
          <p:cNvPr id="17" name="TextBox 16"/>
          <p:cNvSpPr txBox="1"/>
          <p:nvPr/>
        </p:nvSpPr>
        <p:spPr>
          <a:xfrm>
            <a:off x="609600" y="5276359"/>
            <a:ext cx="7637282" cy="200025"/>
          </a:xfrm>
          <a:prstGeom prst="rect">
            <a:avLst/>
          </a:prstGeom>
          <a:noFill/>
        </p:spPr>
        <p:txBody>
          <a:bodyPr wrap="none" lIns="0" tIns="0" rIns="0" bIns="0" anchor="t">
            <a:spAutoFit/>
          </a:bodyPr>
          <a:lstStyle/>
          <a:p>
            <a:pPr algn="l"/>
            <a:r>
              <a:rPr sz="1200" b="1" i="0" u="none">
                <a:solidFill>
                  <a:srgbClr val="0F172A"/>
                </a:solidFill>
                <a:latin typeface="Plus Jakarta Sans"/>
              </a:rPr>
              <a:t>Acciones Estratégicas Xiaomi</a:t>
            </a:r>
          </a:p>
        </p:txBody>
      </p:sp>
      <p:sp>
        <p:nvSpPr>
          <p:cNvPr id="18" name="TextBox 17"/>
          <p:cNvSpPr txBox="1"/>
          <p:nvPr/>
        </p:nvSpPr>
        <p:spPr>
          <a:xfrm>
            <a:off x="6942832" y="4521398"/>
            <a:ext cx="5249167" cy="180975"/>
          </a:xfrm>
          <a:prstGeom prst="rect">
            <a:avLst/>
          </a:prstGeom>
          <a:noFill/>
        </p:spPr>
        <p:txBody>
          <a:bodyPr wrap="none" lIns="0" tIns="0" rIns="0" bIns="0" anchor="t">
            <a:spAutoFit/>
          </a:bodyPr>
          <a:lstStyle/>
          <a:p>
            <a:pPr algn="l"/>
            <a:r>
              <a:rPr sz="1125" b="1" i="0" u="none">
                <a:solidFill>
                  <a:srgbClr val="FF6900"/>
                </a:solidFill>
                <a:latin typeface="Plus Jakarta Sans"/>
              </a:rPr>
              <a:t>OBJETIVOS SMART (FASE 1)</a:t>
            </a:r>
          </a:p>
        </p:txBody>
      </p:sp>
      <p:sp>
        <p:nvSpPr>
          <p:cNvPr id="19" name="TextBox 18"/>
          <p:cNvSpPr txBox="1"/>
          <p:nvPr/>
        </p:nvSpPr>
        <p:spPr>
          <a:xfrm>
            <a:off x="1123950" y="3979173"/>
            <a:ext cx="3769221" cy="180975"/>
          </a:xfrm>
          <a:prstGeom prst="rect">
            <a:avLst/>
          </a:prstGeom>
          <a:noFill/>
        </p:spPr>
        <p:txBody>
          <a:bodyPr wrap="none" lIns="0" tIns="0" rIns="0" bIns="0" anchor="t">
            <a:spAutoFit/>
          </a:bodyPr>
          <a:lstStyle/>
          <a:p>
            <a:pPr algn="l"/>
            <a:r>
              <a:rPr sz="1125" b="1" i="0" u="none">
                <a:solidFill>
                  <a:srgbClr val="0F172A"/>
                </a:solidFill>
                <a:latin typeface="Plus Jakarta Sans"/>
              </a:rPr>
              <a:t>CASO REFERENCIA: BYD × EUROCOPA</a:t>
            </a:r>
          </a:p>
        </p:txBody>
      </p:sp>
      <p:sp>
        <p:nvSpPr>
          <p:cNvPr id="20" name="TextBox 19"/>
          <p:cNvSpPr txBox="1"/>
          <p:nvPr/>
        </p:nvSpPr>
        <p:spPr>
          <a:xfrm>
            <a:off x="838200" y="5590684"/>
            <a:ext cx="7045002" cy="171450"/>
          </a:xfrm>
          <a:prstGeom prst="rect">
            <a:avLst/>
          </a:prstGeom>
          <a:noFill/>
        </p:spPr>
        <p:txBody>
          <a:bodyPr wrap="none" lIns="0" tIns="0" rIns="0" bIns="0" anchor="t">
            <a:spAutoFit/>
          </a:bodyPr>
          <a:lstStyle/>
          <a:p>
            <a:pPr algn="l"/>
            <a:r>
              <a:rPr sz="1050" b="1" i="0" u="none">
                <a:solidFill>
                  <a:srgbClr val="0F172A"/>
                </a:solidFill>
                <a:latin typeface="Plus Jakarta Sans"/>
              </a:rPr>
              <a:t>Producción intensiva: Vídeos cortos de alta calidad en TikTok e Instagram.</a:t>
            </a:r>
          </a:p>
        </p:txBody>
      </p:sp>
      <p:sp>
        <p:nvSpPr>
          <p:cNvPr id="21" name="TextBox 20"/>
          <p:cNvSpPr txBox="1"/>
          <p:nvPr/>
        </p:nvSpPr>
        <p:spPr>
          <a:xfrm>
            <a:off x="838200" y="5857384"/>
            <a:ext cx="7045002" cy="171450"/>
          </a:xfrm>
          <a:prstGeom prst="rect">
            <a:avLst/>
          </a:prstGeom>
          <a:noFill/>
        </p:spPr>
        <p:txBody>
          <a:bodyPr wrap="none" lIns="0" tIns="0" rIns="0" bIns="0" anchor="t">
            <a:spAutoFit/>
          </a:bodyPr>
          <a:lstStyle/>
          <a:p>
            <a:pPr algn="l"/>
            <a:r>
              <a:rPr sz="1050" b="1" i="0" u="none">
                <a:solidFill>
                  <a:srgbClr val="0F172A"/>
                </a:solidFill>
                <a:latin typeface="Plus Jakarta Sans"/>
              </a:rPr>
              <a:t>Puntos clave: Diseño exterior, conectividad smartphone-auto y tecnología.</a:t>
            </a:r>
          </a:p>
        </p:txBody>
      </p:sp>
      <p:sp>
        <p:nvSpPr>
          <p:cNvPr id="22" name="TextBox 21"/>
          <p:cNvSpPr txBox="1"/>
          <p:nvPr/>
        </p:nvSpPr>
        <p:spPr>
          <a:xfrm>
            <a:off x="838200" y="6124084"/>
            <a:ext cx="7045002" cy="171450"/>
          </a:xfrm>
          <a:prstGeom prst="rect">
            <a:avLst/>
          </a:prstGeom>
          <a:noFill/>
        </p:spPr>
        <p:txBody>
          <a:bodyPr wrap="none" lIns="0" tIns="0" rIns="0" bIns="0" anchor="t">
            <a:spAutoFit/>
          </a:bodyPr>
          <a:lstStyle/>
          <a:p>
            <a:pPr algn="l"/>
            <a:r>
              <a:rPr sz="1050" b="1" i="0" u="none" dirty="0" err="1">
                <a:solidFill>
                  <a:srgbClr val="0F172A"/>
                </a:solidFill>
                <a:latin typeface="Plus Jakarta Sans"/>
              </a:rPr>
              <a:t>Enfoque</a:t>
            </a:r>
            <a:r>
              <a:rPr sz="1050" b="1" i="0" u="none" dirty="0">
                <a:solidFill>
                  <a:srgbClr val="0F172A"/>
                </a:solidFill>
                <a:latin typeface="Plus Jakarta Sans"/>
              </a:rPr>
              <a:t> lifestyle: </a:t>
            </a:r>
            <a:r>
              <a:rPr sz="1050" b="1" i="0" u="none" dirty="0" err="1">
                <a:solidFill>
                  <a:srgbClr val="0F172A"/>
                </a:solidFill>
                <a:latin typeface="Plus Jakarta Sans"/>
              </a:rPr>
              <a:t>Movilidad</a:t>
            </a:r>
            <a:r>
              <a:rPr sz="1050" b="1" i="0" u="none" dirty="0">
                <a:solidFill>
                  <a:srgbClr val="0F172A"/>
                </a:solidFill>
                <a:latin typeface="Plus Jakarta Sans"/>
              </a:rPr>
              <a:t> </a:t>
            </a:r>
            <a:r>
              <a:rPr sz="1050" b="1" i="0" u="none" dirty="0" err="1">
                <a:solidFill>
                  <a:srgbClr val="0F172A"/>
                </a:solidFill>
                <a:latin typeface="Plus Jakarta Sans"/>
              </a:rPr>
              <a:t>cotidiana</a:t>
            </a:r>
            <a:r>
              <a:rPr sz="1050" b="1" i="0" u="none" dirty="0">
                <a:solidFill>
                  <a:srgbClr val="0F172A"/>
                </a:solidFill>
                <a:latin typeface="Plus Jakarta Sans"/>
              </a:rPr>
              <a:t> para el </a:t>
            </a:r>
            <a:r>
              <a:rPr sz="1050" b="1" i="0" u="none" dirty="0" err="1">
                <a:solidFill>
                  <a:srgbClr val="0F172A"/>
                </a:solidFill>
                <a:latin typeface="Plus Jakarta Sans"/>
              </a:rPr>
              <a:t>público</a:t>
            </a:r>
            <a:r>
              <a:rPr sz="1050" b="1" i="0" u="none" dirty="0">
                <a:solidFill>
                  <a:srgbClr val="0F172A"/>
                </a:solidFill>
                <a:latin typeface="Plus Jakarta Sans"/>
              </a:rPr>
              <a:t> </a:t>
            </a:r>
            <a:r>
              <a:rPr sz="1050" b="1" i="0" u="none" dirty="0" err="1">
                <a:solidFill>
                  <a:srgbClr val="0F172A"/>
                </a:solidFill>
                <a:latin typeface="Plus Jakarta Sans"/>
              </a:rPr>
              <a:t>joven</a:t>
            </a:r>
            <a:r>
              <a:rPr sz="1050" b="1" i="0" u="none" dirty="0">
                <a:solidFill>
                  <a:srgbClr val="0F172A"/>
                </a:solidFill>
                <a:latin typeface="Plus Jakarta Sans"/>
              </a:rPr>
              <a:t> </a:t>
            </a:r>
            <a:r>
              <a:rPr sz="1050" b="1" i="0" u="none" dirty="0" err="1">
                <a:solidFill>
                  <a:srgbClr val="0F172A"/>
                </a:solidFill>
                <a:latin typeface="Plus Jakarta Sans"/>
              </a:rPr>
              <a:t>europeo</a:t>
            </a:r>
            <a:r>
              <a:rPr sz="1050" b="1" i="0" u="none" dirty="0">
                <a:solidFill>
                  <a:srgbClr val="0F172A"/>
                </a:solidFill>
                <a:latin typeface="Plus Jakarta Sans"/>
              </a:rPr>
              <a:t>.</a:t>
            </a:r>
          </a:p>
        </p:txBody>
      </p:sp>
      <p:sp>
        <p:nvSpPr>
          <p:cNvPr id="23" name="TextBox 22"/>
          <p:cNvSpPr txBox="1"/>
          <p:nvPr/>
        </p:nvSpPr>
        <p:spPr>
          <a:xfrm>
            <a:off x="6942832" y="5578476"/>
            <a:ext cx="1750590" cy="285750"/>
          </a:xfrm>
          <a:prstGeom prst="rect">
            <a:avLst/>
          </a:prstGeom>
          <a:noFill/>
        </p:spPr>
        <p:txBody>
          <a:bodyPr wrap="none" lIns="0" tIns="0" rIns="0" bIns="0" anchor="t">
            <a:spAutoFit/>
          </a:bodyPr>
          <a:lstStyle/>
          <a:p>
            <a:pPr algn="l"/>
            <a:r>
              <a:rPr sz="1800" b="1" i="0" u="none">
                <a:solidFill>
                  <a:srgbClr val="FFFFFF"/>
                </a:solidFill>
                <a:latin typeface="Plus Jakarta Sans"/>
              </a:rPr>
              <a:t>1,5M+</a:t>
            </a:r>
          </a:p>
        </p:txBody>
      </p:sp>
      <p:sp>
        <p:nvSpPr>
          <p:cNvPr id="24" name="TextBox 23"/>
          <p:cNvSpPr txBox="1"/>
          <p:nvPr/>
        </p:nvSpPr>
        <p:spPr>
          <a:xfrm>
            <a:off x="6942832" y="5883276"/>
            <a:ext cx="1750590" cy="142875"/>
          </a:xfrm>
          <a:prstGeom prst="rect">
            <a:avLst/>
          </a:prstGeom>
          <a:noFill/>
        </p:spPr>
        <p:txBody>
          <a:bodyPr wrap="none" lIns="0" tIns="0" rIns="0" bIns="0" anchor="t">
            <a:spAutoFit/>
          </a:bodyPr>
          <a:lstStyle/>
          <a:p>
            <a:pPr algn="l"/>
            <a:r>
              <a:rPr sz="900" b="0" i="0" u="none">
                <a:solidFill>
                  <a:srgbClr val="94A3B8"/>
                </a:solidFill>
                <a:latin typeface="Plus Jakarta Sans"/>
              </a:rPr>
              <a:t>Reproducciones</a:t>
            </a:r>
          </a:p>
        </p:txBody>
      </p:sp>
      <p:sp>
        <p:nvSpPr>
          <p:cNvPr id="25" name="TextBox 24"/>
          <p:cNvSpPr txBox="1"/>
          <p:nvPr/>
        </p:nvSpPr>
        <p:spPr>
          <a:xfrm>
            <a:off x="8457604" y="5578476"/>
            <a:ext cx="1750590" cy="285750"/>
          </a:xfrm>
          <a:prstGeom prst="rect">
            <a:avLst/>
          </a:prstGeom>
          <a:noFill/>
        </p:spPr>
        <p:txBody>
          <a:bodyPr wrap="none" lIns="0" tIns="0" rIns="0" bIns="0" anchor="t">
            <a:spAutoFit/>
          </a:bodyPr>
          <a:lstStyle/>
          <a:p>
            <a:pPr algn="l"/>
            <a:r>
              <a:rPr sz="1800" b="1" i="0" u="none" dirty="0">
                <a:solidFill>
                  <a:srgbClr val="FFFFFF"/>
                </a:solidFill>
                <a:latin typeface="Plus Jakarta Sans"/>
              </a:rPr>
              <a:t>800K</a:t>
            </a:r>
          </a:p>
        </p:txBody>
      </p:sp>
      <p:sp>
        <p:nvSpPr>
          <p:cNvPr id="26" name="TextBox 25"/>
          <p:cNvSpPr txBox="1"/>
          <p:nvPr/>
        </p:nvSpPr>
        <p:spPr>
          <a:xfrm>
            <a:off x="8457604" y="5883276"/>
            <a:ext cx="1750590" cy="142875"/>
          </a:xfrm>
          <a:prstGeom prst="rect">
            <a:avLst/>
          </a:prstGeom>
          <a:noFill/>
        </p:spPr>
        <p:txBody>
          <a:bodyPr wrap="none" lIns="0" tIns="0" rIns="0" bIns="0" anchor="t">
            <a:spAutoFit/>
          </a:bodyPr>
          <a:lstStyle/>
          <a:p>
            <a:pPr algn="l"/>
            <a:r>
              <a:rPr sz="900" b="0" i="0" u="none">
                <a:solidFill>
                  <a:srgbClr val="94A3B8"/>
                </a:solidFill>
                <a:latin typeface="Plus Jakarta Sans"/>
              </a:rPr>
              <a:t>Usuarios Únicos</a:t>
            </a:r>
          </a:p>
        </p:txBody>
      </p:sp>
      <p:sp>
        <p:nvSpPr>
          <p:cNvPr id="27" name="TextBox 26"/>
          <p:cNvSpPr txBox="1"/>
          <p:nvPr/>
        </p:nvSpPr>
        <p:spPr>
          <a:xfrm>
            <a:off x="9972377" y="5578476"/>
            <a:ext cx="1750590" cy="285750"/>
          </a:xfrm>
          <a:prstGeom prst="rect">
            <a:avLst/>
          </a:prstGeom>
          <a:noFill/>
        </p:spPr>
        <p:txBody>
          <a:bodyPr wrap="none" lIns="0" tIns="0" rIns="0" bIns="0" anchor="t">
            <a:spAutoFit/>
          </a:bodyPr>
          <a:lstStyle/>
          <a:p>
            <a:pPr algn="l"/>
            <a:r>
              <a:rPr sz="1800" b="1" i="0" u="none">
                <a:solidFill>
                  <a:srgbClr val="FFFFFF"/>
                </a:solidFill>
                <a:latin typeface="Plus Jakarta Sans"/>
              </a:rPr>
              <a:t>3.000</a:t>
            </a:r>
          </a:p>
        </p:txBody>
      </p:sp>
      <p:sp>
        <p:nvSpPr>
          <p:cNvPr id="28" name="TextBox 27"/>
          <p:cNvSpPr txBox="1"/>
          <p:nvPr/>
        </p:nvSpPr>
        <p:spPr>
          <a:xfrm>
            <a:off x="9972377" y="5883276"/>
            <a:ext cx="1750590" cy="142875"/>
          </a:xfrm>
          <a:prstGeom prst="rect">
            <a:avLst/>
          </a:prstGeom>
          <a:noFill/>
        </p:spPr>
        <p:txBody>
          <a:bodyPr wrap="none" lIns="0" tIns="0" rIns="0" bIns="0" anchor="t">
            <a:spAutoFit/>
          </a:bodyPr>
          <a:lstStyle/>
          <a:p>
            <a:pPr algn="l"/>
            <a:r>
              <a:rPr sz="900" b="0" i="0" u="none">
                <a:solidFill>
                  <a:srgbClr val="94A3B8"/>
                </a:solidFill>
                <a:latin typeface="Plus Jakarta Sans"/>
              </a:rPr>
              <a:t>Nuevos Seguidores</a:t>
            </a:r>
          </a:p>
        </p:txBody>
      </p:sp>
      <p:sp>
        <p:nvSpPr>
          <p:cNvPr id="29" name="标题 1">
            <a:extLst>
              <a:ext uri="{FF2B5EF4-FFF2-40B4-BE49-F238E27FC236}">
                <a16:creationId xmlns:a16="http://schemas.microsoft.com/office/drawing/2014/main" id="{20BD649D-C792-3500-DFBF-D0A25839B9B0}"/>
              </a:ext>
            </a:extLst>
          </p:cNvPr>
          <p:cNvSpPr txBox="1">
            <a:spLocks/>
          </p:cNvSpPr>
          <p:nvPr/>
        </p:nvSpPr>
        <p:spPr>
          <a:xfrm>
            <a:off x="465693" y="622299"/>
            <a:ext cx="5706507" cy="16256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880"/>
              </a:lnSpc>
            </a:pPr>
            <a:r>
              <a:rPr lang="es-ES" altLang="zh-CN" sz="3600" b="1" dirty="0">
                <a:latin typeface="+mn-lt"/>
              </a:rPr>
              <a:t>CREAR INTERÉS Y RECONOCIMIENTO </a:t>
            </a:r>
          </a:p>
          <a:p>
            <a:pPr>
              <a:lnSpc>
                <a:spcPts val="2880"/>
              </a:lnSpc>
            </a:pPr>
            <a:r>
              <a:rPr lang="es-ES" altLang="zh-CN" sz="3600" b="1" dirty="0">
                <a:latin typeface="+mn-lt"/>
              </a:rPr>
              <a:t>DE MARCA</a:t>
            </a:r>
          </a:p>
        </p:txBody>
      </p:sp>
      <p:sp>
        <p:nvSpPr>
          <p:cNvPr id="31" name="文本框 30">
            <a:extLst>
              <a:ext uri="{FF2B5EF4-FFF2-40B4-BE49-F238E27FC236}">
                <a16:creationId xmlns:a16="http://schemas.microsoft.com/office/drawing/2014/main" id="{F8ECFE0B-AA9D-F3D5-D627-80D735DA9992}"/>
              </a:ext>
            </a:extLst>
          </p:cNvPr>
          <p:cNvSpPr txBox="1"/>
          <p:nvPr/>
        </p:nvSpPr>
        <p:spPr>
          <a:xfrm>
            <a:off x="465693" y="288771"/>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877300" y="737145"/>
            <a:ext cx="2705100" cy="304800"/>
          </a:xfrm>
          <a:prstGeom prst="roundRect">
            <a:avLst>
              <a:gd name="adj" fmla="val 5000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5159573"/>
            <a:ext cx="4849117" cy="1200150"/>
          </a:xfrm>
          <a:prstGeom prst="roundRect">
            <a:avLst>
              <a:gd name="adj" fmla="val 9523"/>
            </a:avLst>
          </a:prstGeom>
          <a:solidFill>
            <a:srgbClr val="F0F9FF"/>
          </a:solidFill>
          <a:ln w="9525">
            <a:solidFill>
              <a:srgbClr val="BAE6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66375" y="3852862"/>
            <a:ext cx="5818882" cy="1297185"/>
          </a:xfrm>
          <a:prstGeom prst="roundRect">
            <a:avLst>
              <a:gd name="adj" fmla="val 587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066375" y="3852862"/>
            <a:ext cx="38100" cy="129718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2"/>
          <a:stretch>
            <a:fillRect/>
          </a:stretch>
        </p:blipFill>
        <p:spPr>
          <a:xfrm>
            <a:off x="609600" y="3254573"/>
            <a:ext cx="4849117" cy="1714500"/>
          </a:xfrm>
          <a:prstGeom prst="rect">
            <a:avLst/>
          </a:prstGeom>
        </p:spPr>
      </p:pic>
      <p:pic>
        <p:nvPicPr>
          <p:cNvPr id="8" name="Picture 7" descr="image.png"/>
          <p:cNvPicPr>
            <a:picLocks noChangeAspect="1"/>
          </p:cNvPicPr>
          <p:nvPr/>
        </p:nvPicPr>
        <p:blipFill>
          <a:blip r:embed="rId3"/>
          <a:stretch>
            <a:fillRect/>
          </a:stretch>
        </p:blipFill>
        <p:spPr>
          <a:xfrm>
            <a:off x="6333075" y="4057650"/>
            <a:ext cx="190500" cy="152400"/>
          </a:xfrm>
          <a:prstGeom prst="rect">
            <a:avLst/>
          </a:prstGeom>
        </p:spPr>
      </p:pic>
      <p:pic>
        <p:nvPicPr>
          <p:cNvPr id="9" name="Picture 8" descr="image.png"/>
          <p:cNvPicPr>
            <a:picLocks noChangeAspect="1"/>
          </p:cNvPicPr>
          <p:nvPr/>
        </p:nvPicPr>
        <p:blipFill>
          <a:blip r:embed="rId4"/>
          <a:stretch>
            <a:fillRect/>
          </a:stretch>
        </p:blipFill>
        <p:spPr>
          <a:xfrm>
            <a:off x="6066375" y="5678686"/>
            <a:ext cx="133350" cy="142875"/>
          </a:xfrm>
          <a:prstGeom prst="rect">
            <a:avLst/>
          </a:prstGeom>
        </p:spPr>
      </p:pic>
      <p:pic>
        <p:nvPicPr>
          <p:cNvPr id="10" name="Picture 9" descr="image.png"/>
          <p:cNvPicPr>
            <a:picLocks noChangeAspect="1"/>
          </p:cNvPicPr>
          <p:nvPr/>
        </p:nvPicPr>
        <p:blipFill>
          <a:blip r:embed="rId4"/>
          <a:stretch>
            <a:fillRect/>
          </a:stretch>
        </p:blipFill>
        <p:spPr>
          <a:xfrm>
            <a:off x="6066375" y="5945386"/>
            <a:ext cx="133350" cy="142875"/>
          </a:xfrm>
          <a:prstGeom prst="rect">
            <a:avLst/>
          </a:prstGeom>
        </p:spPr>
      </p:pic>
      <p:pic>
        <p:nvPicPr>
          <p:cNvPr id="11" name="Picture 10" descr="image.png"/>
          <p:cNvPicPr>
            <a:picLocks noChangeAspect="1"/>
          </p:cNvPicPr>
          <p:nvPr/>
        </p:nvPicPr>
        <p:blipFill>
          <a:blip r:embed="rId4"/>
          <a:stretch>
            <a:fillRect/>
          </a:stretch>
        </p:blipFill>
        <p:spPr>
          <a:xfrm>
            <a:off x="6066375" y="6212086"/>
            <a:ext cx="133350" cy="142875"/>
          </a:xfrm>
          <a:prstGeom prst="rect">
            <a:avLst/>
          </a:prstGeom>
        </p:spPr>
      </p:pic>
      <p:sp>
        <p:nvSpPr>
          <p:cNvPr id="12" name="TextBox 11"/>
          <p:cNvSpPr txBox="1"/>
          <p:nvPr/>
        </p:nvSpPr>
        <p:spPr>
          <a:xfrm>
            <a:off x="9237796" y="805943"/>
            <a:ext cx="2533650" cy="161583"/>
          </a:xfrm>
          <a:prstGeom prst="rect">
            <a:avLst/>
          </a:prstGeom>
          <a:noFill/>
        </p:spPr>
        <p:txBody>
          <a:bodyPr wrap="square" lIns="0" tIns="0" rIns="0" bIns="0" anchor="t">
            <a:spAutoFit/>
          </a:bodyPr>
          <a:lstStyle/>
          <a:p>
            <a:pPr algn="l"/>
            <a:r>
              <a:rPr sz="1050" i="0" u="none" dirty="0" err="1">
                <a:solidFill>
                  <a:schemeClr val="bg2">
                    <a:lumMod val="75000"/>
                  </a:schemeClr>
                </a:solidFill>
                <a:latin typeface="Plus Jakarta Sans"/>
              </a:rPr>
              <a:t>Enfoque</a:t>
            </a:r>
            <a:r>
              <a:rPr sz="1050" i="0" u="none" dirty="0">
                <a:solidFill>
                  <a:schemeClr val="bg2">
                    <a:lumMod val="75000"/>
                  </a:schemeClr>
                </a:solidFill>
                <a:latin typeface="Plus Jakarta Sans"/>
              </a:rPr>
              <a:t>: </a:t>
            </a:r>
            <a:r>
              <a:rPr sz="1050" i="0" u="none" dirty="0" err="1">
                <a:solidFill>
                  <a:schemeClr val="bg2">
                    <a:lumMod val="75000"/>
                  </a:schemeClr>
                </a:solidFill>
                <a:latin typeface="Plus Jakarta Sans"/>
              </a:rPr>
              <a:t>Creadores</a:t>
            </a:r>
            <a:r>
              <a:rPr sz="1050" i="0" u="none" dirty="0">
                <a:solidFill>
                  <a:schemeClr val="bg2">
                    <a:lumMod val="75000"/>
                  </a:schemeClr>
                </a:solidFill>
                <a:latin typeface="Plus Jakarta Sans"/>
              </a:rPr>
              <a:t> KOL &amp; Test Drives</a:t>
            </a:r>
          </a:p>
        </p:txBody>
      </p:sp>
      <p:sp>
        <p:nvSpPr>
          <p:cNvPr id="13" name="TextBox 12"/>
          <p:cNvSpPr txBox="1"/>
          <p:nvPr/>
        </p:nvSpPr>
        <p:spPr>
          <a:xfrm>
            <a:off x="9497332" y="341813"/>
            <a:ext cx="2123979" cy="150041"/>
          </a:xfrm>
          <a:prstGeom prst="rect">
            <a:avLst/>
          </a:prstGeom>
          <a:noFill/>
        </p:spPr>
        <p:txBody>
          <a:bodyPr wrap="none" lIns="0" tIns="0" rIns="0" bIns="0" anchor="t">
            <a:spAutoFit/>
          </a:bodyPr>
          <a:lstStyle/>
          <a:p>
            <a:pPr algn="l"/>
            <a:r>
              <a:rPr sz="975" i="0" u="none" dirty="0">
                <a:latin typeface="Space Grotesk"/>
              </a:rPr>
              <a:t>DIAPOSITIVA 12 • FASE 2 (SEMANAS 5-8)</a:t>
            </a:r>
          </a:p>
        </p:txBody>
      </p:sp>
      <p:sp>
        <p:nvSpPr>
          <p:cNvPr id="15" name="TextBox 14"/>
          <p:cNvSpPr txBox="1"/>
          <p:nvPr/>
        </p:nvSpPr>
        <p:spPr>
          <a:xfrm>
            <a:off x="828675" y="5378648"/>
            <a:ext cx="5789395" cy="180975"/>
          </a:xfrm>
          <a:prstGeom prst="rect">
            <a:avLst/>
          </a:prstGeom>
          <a:noFill/>
        </p:spPr>
        <p:txBody>
          <a:bodyPr wrap="none" lIns="0" tIns="0" rIns="0" bIns="0" anchor="t">
            <a:spAutoFit/>
          </a:bodyPr>
          <a:lstStyle/>
          <a:p>
            <a:pPr algn="l"/>
            <a:r>
              <a:rPr sz="1125" b="1" i="0" u="none">
                <a:solidFill>
                  <a:srgbClr val="0369A1"/>
                </a:solidFill>
                <a:latin typeface="Plus Jakarta Sans"/>
              </a:rPr>
              <a:t>OBJETIVOS SMART (FASE 2)</a:t>
            </a:r>
          </a:p>
        </p:txBody>
      </p:sp>
      <p:sp>
        <p:nvSpPr>
          <p:cNvPr id="16" name="TextBox 15"/>
          <p:cNvSpPr txBox="1"/>
          <p:nvPr/>
        </p:nvSpPr>
        <p:spPr>
          <a:xfrm>
            <a:off x="6333075" y="4319587"/>
            <a:ext cx="5418832" cy="373260"/>
          </a:xfrm>
          <a:prstGeom prst="rect">
            <a:avLst/>
          </a:prstGeom>
          <a:noFill/>
        </p:spPr>
        <p:txBody>
          <a:bodyPr wrap="square" lIns="0" tIns="0" rIns="0" bIns="0" anchor="t">
            <a:spAutoFit/>
          </a:bodyPr>
          <a:lstStyle/>
          <a:p>
            <a:pPr algn="l">
              <a:lnSpc>
                <a:spcPts val="1470"/>
              </a:lnSpc>
            </a:pPr>
            <a:r>
              <a:rPr sz="1050" b="1" i="0" u="none">
                <a:solidFill>
                  <a:srgbClr val="334155"/>
                </a:solidFill>
                <a:latin typeface="Plus Jakarta Sans"/>
              </a:rPr>
              <a:t>Colaboración KOLs (9 países):</a:t>
            </a:r>
            <a:r>
              <a:rPr sz="1050" b="0" i="0" u="none">
                <a:solidFill>
                  <a:srgbClr val="334155"/>
                </a:solidFill>
                <a:latin typeface="Plus Jakarta Sans"/>
              </a:rPr>
              <a:t> +40M alcance, 260M reproducciones, 1,86M interacciones y 98% VTR completo.</a:t>
            </a:r>
          </a:p>
        </p:txBody>
      </p:sp>
      <p:sp>
        <p:nvSpPr>
          <p:cNvPr id="17" name="TextBox 16"/>
          <p:cNvSpPr txBox="1"/>
          <p:nvPr/>
        </p:nvSpPr>
        <p:spPr>
          <a:xfrm>
            <a:off x="6333075" y="4807148"/>
            <a:ext cx="6161782" cy="152400"/>
          </a:xfrm>
          <a:prstGeom prst="rect">
            <a:avLst/>
          </a:prstGeom>
          <a:noFill/>
        </p:spPr>
        <p:txBody>
          <a:bodyPr wrap="none" lIns="0" tIns="0" rIns="0" bIns="0" anchor="t">
            <a:spAutoFit/>
          </a:bodyPr>
          <a:lstStyle/>
          <a:p>
            <a:pPr algn="l"/>
            <a:r>
              <a:rPr sz="975" b="0" i="1" u="none">
                <a:solidFill>
                  <a:srgbClr val="64748B"/>
                </a:solidFill>
                <a:latin typeface="Plus Jakarta Sans"/>
              </a:rPr>
              <a:t>Aprendizaje: Las pruebas por terceros construyen mayor confianza técnica.</a:t>
            </a:r>
          </a:p>
        </p:txBody>
      </p:sp>
      <p:sp>
        <p:nvSpPr>
          <p:cNvPr id="18" name="TextBox 17"/>
          <p:cNvSpPr txBox="1"/>
          <p:nvPr/>
        </p:nvSpPr>
        <p:spPr>
          <a:xfrm>
            <a:off x="6066375" y="5340548"/>
            <a:ext cx="6428482" cy="200025"/>
          </a:xfrm>
          <a:prstGeom prst="rect">
            <a:avLst/>
          </a:prstGeom>
          <a:noFill/>
        </p:spPr>
        <p:txBody>
          <a:bodyPr wrap="none" lIns="0" tIns="0" rIns="0" bIns="0" anchor="t">
            <a:spAutoFit/>
          </a:bodyPr>
          <a:lstStyle/>
          <a:p>
            <a:pPr algn="l"/>
            <a:r>
              <a:rPr sz="1200" b="1" i="0" u="none">
                <a:solidFill>
                  <a:srgbClr val="0F172A"/>
                </a:solidFill>
                <a:latin typeface="Plus Jakarta Sans"/>
              </a:rPr>
              <a:t>Acciones Estratégicas Xiaomi</a:t>
            </a:r>
          </a:p>
        </p:txBody>
      </p:sp>
      <p:sp>
        <p:nvSpPr>
          <p:cNvPr id="19" name="TextBox 18"/>
          <p:cNvSpPr txBox="1"/>
          <p:nvPr/>
        </p:nvSpPr>
        <p:spPr>
          <a:xfrm>
            <a:off x="6618825" y="4043362"/>
            <a:ext cx="4400550" cy="180975"/>
          </a:xfrm>
          <a:prstGeom prst="rect">
            <a:avLst/>
          </a:prstGeom>
          <a:noFill/>
        </p:spPr>
        <p:txBody>
          <a:bodyPr wrap="none" lIns="0" tIns="0" rIns="0" bIns="0" anchor="t">
            <a:spAutoFit/>
          </a:bodyPr>
          <a:lstStyle/>
          <a:p>
            <a:pPr algn="l"/>
            <a:r>
              <a:rPr sz="1125" b="1" i="0" u="none">
                <a:solidFill>
                  <a:srgbClr val="0F172A"/>
                </a:solidFill>
                <a:latin typeface="Plus Jakarta Sans"/>
              </a:rPr>
              <a:t>CASO REFERENCIA: VOLKSWAGEN GAMA ID.</a:t>
            </a:r>
          </a:p>
        </p:txBody>
      </p:sp>
      <p:sp>
        <p:nvSpPr>
          <p:cNvPr id="20" name="TextBox 19"/>
          <p:cNvSpPr txBox="1"/>
          <p:nvPr/>
        </p:nvSpPr>
        <p:spPr>
          <a:xfrm>
            <a:off x="6294975" y="5654873"/>
            <a:ext cx="6199882" cy="171450"/>
          </a:xfrm>
          <a:prstGeom prst="rect">
            <a:avLst/>
          </a:prstGeom>
          <a:noFill/>
        </p:spPr>
        <p:txBody>
          <a:bodyPr wrap="none" lIns="0" tIns="0" rIns="0" bIns="0" anchor="t">
            <a:spAutoFit/>
          </a:bodyPr>
          <a:lstStyle/>
          <a:p>
            <a:pPr algn="l"/>
            <a:r>
              <a:rPr sz="1050" b="1" i="0" u="none">
                <a:solidFill>
                  <a:srgbClr val="0284C7"/>
                </a:solidFill>
                <a:latin typeface="Plus Jakarta Sans"/>
              </a:rPr>
              <a:t>Pruebas exhaustivas: Alianzas con KOLs auto/tech en España y Europa.</a:t>
            </a:r>
          </a:p>
        </p:txBody>
      </p:sp>
      <p:sp>
        <p:nvSpPr>
          <p:cNvPr id="21" name="TextBox 20"/>
          <p:cNvSpPr txBox="1"/>
          <p:nvPr/>
        </p:nvSpPr>
        <p:spPr>
          <a:xfrm>
            <a:off x="6294975" y="5921573"/>
            <a:ext cx="6199882" cy="171450"/>
          </a:xfrm>
          <a:prstGeom prst="rect">
            <a:avLst/>
          </a:prstGeom>
          <a:noFill/>
        </p:spPr>
        <p:txBody>
          <a:bodyPr wrap="none" lIns="0" tIns="0" rIns="0" bIns="0" anchor="t">
            <a:spAutoFit/>
          </a:bodyPr>
          <a:lstStyle/>
          <a:p>
            <a:pPr algn="l"/>
            <a:r>
              <a:rPr sz="1050" b="1" i="0" u="none">
                <a:solidFill>
                  <a:srgbClr val="0284C7"/>
                </a:solidFill>
                <a:latin typeface="Plus Jakarta Sans"/>
              </a:rPr>
              <a:t>Comparativas directas: Xiaomi SU7/Ultra vs Tesla, Porsche y VW ID.</a:t>
            </a:r>
          </a:p>
        </p:txBody>
      </p:sp>
      <p:sp>
        <p:nvSpPr>
          <p:cNvPr id="22" name="TextBox 21"/>
          <p:cNvSpPr txBox="1"/>
          <p:nvPr/>
        </p:nvSpPr>
        <p:spPr>
          <a:xfrm>
            <a:off x="6294975" y="6188273"/>
            <a:ext cx="6199882" cy="171450"/>
          </a:xfrm>
          <a:prstGeom prst="rect">
            <a:avLst/>
          </a:prstGeom>
          <a:noFill/>
        </p:spPr>
        <p:txBody>
          <a:bodyPr wrap="none" lIns="0" tIns="0" rIns="0" bIns="0" anchor="t">
            <a:spAutoFit/>
          </a:bodyPr>
          <a:lstStyle/>
          <a:p>
            <a:pPr algn="l"/>
            <a:r>
              <a:rPr sz="1050" b="1" i="0" u="none">
                <a:solidFill>
                  <a:srgbClr val="0284C7"/>
                </a:solidFill>
                <a:latin typeface="Plus Jakarta Sans"/>
              </a:rPr>
              <a:t>Demostración de Ecosistema: Integración "Human x Car x Home".</a:t>
            </a:r>
          </a:p>
        </p:txBody>
      </p:sp>
      <p:sp>
        <p:nvSpPr>
          <p:cNvPr id="23" name="TextBox 22"/>
          <p:cNvSpPr txBox="1"/>
          <p:nvPr/>
        </p:nvSpPr>
        <p:spPr>
          <a:xfrm>
            <a:off x="828675" y="5692973"/>
            <a:ext cx="1742591" cy="285750"/>
          </a:xfrm>
          <a:prstGeom prst="rect">
            <a:avLst/>
          </a:prstGeom>
          <a:noFill/>
        </p:spPr>
        <p:txBody>
          <a:bodyPr wrap="none" lIns="0" tIns="0" rIns="0" bIns="0" anchor="t">
            <a:spAutoFit/>
          </a:bodyPr>
          <a:lstStyle/>
          <a:p>
            <a:pPr algn="l"/>
            <a:r>
              <a:rPr sz="1800" b="1" i="0" u="none">
                <a:solidFill>
                  <a:srgbClr val="0284C7"/>
                </a:solidFill>
                <a:latin typeface="Plus Jakarta Sans"/>
              </a:rPr>
              <a:t>10+</a:t>
            </a:r>
          </a:p>
        </p:txBody>
      </p:sp>
      <p:sp>
        <p:nvSpPr>
          <p:cNvPr id="24" name="TextBox 23"/>
          <p:cNvSpPr txBox="1"/>
          <p:nvPr/>
        </p:nvSpPr>
        <p:spPr>
          <a:xfrm>
            <a:off x="828675" y="5997773"/>
            <a:ext cx="1742591" cy="142875"/>
          </a:xfrm>
          <a:prstGeom prst="rect">
            <a:avLst/>
          </a:prstGeom>
          <a:noFill/>
        </p:spPr>
        <p:txBody>
          <a:bodyPr wrap="none" lIns="0" tIns="0" rIns="0" bIns="0" anchor="t">
            <a:spAutoFit/>
          </a:bodyPr>
          <a:lstStyle/>
          <a:p>
            <a:pPr algn="l"/>
            <a:r>
              <a:rPr sz="900" b="0" i="0" u="none">
                <a:solidFill>
                  <a:srgbClr val="0369A1"/>
                </a:solidFill>
                <a:latin typeface="Plus Jakarta Sans"/>
              </a:rPr>
              <a:t>Creadores KOLs</a:t>
            </a:r>
          </a:p>
        </p:txBody>
      </p:sp>
      <p:sp>
        <p:nvSpPr>
          <p:cNvPr id="25" name="TextBox 24"/>
          <p:cNvSpPr txBox="1"/>
          <p:nvPr/>
        </p:nvSpPr>
        <p:spPr>
          <a:xfrm>
            <a:off x="2337048" y="5692973"/>
            <a:ext cx="1742591" cy="285750"/>
          </a:xfrm>
          <a:prstGeom prst="rect">
            <a:avLst/>
          </a:prstGeom>
          <a:noFill/>
        </p:spPr>
        <p:txBody>
          <a:bodyPr wrap="none" lIns="0" tIns="0" rIns="0" bIns="0" anchor="t">
            <a:spAutoFit/>
          </a:bodyPr>
          <a:lstStyle/>
          <a:p>
            <a:pPr algn="l"/>
            <a:r>
              <a:rPr sz="1800" b="1" i="0" u="none">
                <a:solidFill>
                  <a:srgbClr val="0284C7"/>
                </a:solidFill>
                <a:latin typeface="Plus Jakarta Sans"/>
              </a:rPr>
              <a:t>1M+</a:t>
            </a:r>
          </a:p>
        </p:txBody>
      </p:sp>
      <p:sp>
        <p:nvSpPr>
          <p:cNvPr id="26" name="TextBox 25"/>
          <p:cNvSpPr txBox="1"/>
          <p:nvPr/>
        </p:nvSpPr>
        <p:spPr>
          <a:xfrm>
            <a:off x="2337048" y="5997773"/>
            <a:ext cx="1742591" cy="142875"/>
          </a:xfrm>
          <a:prstGeom prst="rect">
            <a:avLst/>
          </a:prstGeom>
          <a:noFill/>
        </p:spPr>
        <p:txBody>
          <a:bodyPr wrap="none" lIns="0" tIns="0" rIns="0" bIns="0" anchor="t">
            <a:spAutoFit/>
          </a:bodyPr>
          <a:lstStyle/>
          <a:p>
            <a:pPr algn="l"/>
            <a:r>
              <a:rPr sz="900" b="0" i="0" u="none">
                <a:solidFill>
                  <a:srgbClr val="0369A1"/>
                </a:solidFill>
                <a:latin typeface="Plus Jakarta Sans"/>
              </a:rPr>
              <a:t>Reproducciones</a:t>
            </a:r>
          </a:p>
        </p:txBody>
      </p:sp>
      <p:sp>
        <p:nvSpPr>
          <p:cNvPr id="27" name="TextBox 26"/>
          <p:cNvSpPr txBox="1"/>
          <p:nvPr/>
        </p:nvSpPr>
        <p:spPr>
          <a:xfrm>
            <a:off x="3845421" y="5692973"/>
            <a:ext cx="1742591" cy="285750"/>
          </a:xfrm>
          <a:prstGeom prst="rect">
            <a:avLst/>
          </a:prstGeom>
          <a:noFill/>
        </p:spPr>
        <p:txBody>
          <a:bodyPr wrap="none" lIns="0" tIns="0" rIns="0" bIns="0" anchor="t">
            <a:spAutoFit/>
          </a:bodyPr>
          <a:lstStyle/>
          <a:p>
            <a:pPr algn="l"/>
            <a:r>
              <a:rPr sz="1800" b="1" i="0" u="none">
                <a:solidFill>
                  <a:srgbClr val="0284C7"/>
                </a:solidFill>
                <a:latin typeface="Plus Jakarta Sans"/>
              </a:rPr>
              <a:t>50K+</a:t>
            </a:r>
          </a:p>
        </p:txBody>
      </p:sp>
      <p:sp>
        <p:nvSpPr>
          <p:cNvPr id="28" name="TextBox 27"/>
          <p:cNvSpPr txBox="1"/>
          <p:nvPr/>
        </p:nvSpPr>
        <p:spPr>
          <a:xfrm>
            <a:off x="3845421" y="5997773"/>
            <a:ext cx="1742591" cy="142875"/>
          </a:xfrm>
          <a:prstGeom prst="rect">
            <a:avLst/>
          </a:prstGeom>
          <a:noFill/>
        </p:spPr>
        <p:txBody>
          <a:bodyPr wrap="none" lIns="0" tIns="0" rIns="0" bIns="0" anchor="t">
            <a:spAutoFit/>
          </a:bodyPr>
          <a:lstStyle/>
          <a:p>
            <a:pPr algn="l"/>
            <a:r>
              <a:rPr sz="900" b="0" i="0" u="none">
                <a:solidFill>
                  <a:srgbClr val="0369A1"/>
                </a:solidFill>
                <a:latin typeface="Plus Jakarta Sans"/>
              </a:rPr>
              <a:t>Interacciones</a:t>
            </a:r>
          </a:p>
        </p:txBody>
      </p:sp>
      <p:sp>
        <p:nvSpPr>
          <p:cNvPr id="30" name="标题 1">
            <a:extLst>
              <a:ext uri="{FF2B5EF4-FFF2-40B4-BE49-F238E27FC236}">
                <a16:creationId xmlns:a16="http://schemas.microsoft.com/office/drawing/2014/main" id="{964874B1-75B2-963E-1D12-C301FE36B38A}"/>
              </a:ext>
            </a:extLst>
          </p:cNvPr>
          <p:cNvSpPr txBox="1">
            <a:spLocks/>
          </p:cNvSpPr>
          <p:nvPr/>
        </p:nvSpPr>
        <p:spPr>
          <a:xfrm>
            <a:off x="465693" y="622299"/>
            <a:ext cx="5706507" cy="16256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880"/>
              </a:lnSpc>
            </a:pPr>
            <a:r>
              <a:rPr lang="es-ES" altLang="zh-CN" sz="3600" b="1" dirty="0">
                <a:solidFill>
                  <a:srgbClr val="0F172A"/>
                </a:solidFill>
                <a:latin typeface="+mn-lt"/>
              </a:rPr>
              <a:t>MOSTRAR LA EXPERIENCIA E </a:t>
            </a:r>
          </a:p>
          <a:p>
            <a:pPr>
              <a:lnSpc>
                <a:spcPts val="2880"/>
              </a:lnSpc>
            </a:pPr>
            <a:r>
              <a:rPr lang="es-ES" altLang="zh-CN" sz="3600" b="1" dirty="0">
                <a:solidFill>
                  <a:srgbClr val="0F172A"/>
                </a:solidFill>
                <a:latin typeface="+mn-lt"/>
              </a:rPr>
              <a:t>VALIDAR PRODUCTO</a:t>
            </a:r>
          </a:p>
          <a:p>
            <a:pPr>
              <a:lnSpc>
                <a:spcPts val="2880"/>
              </a:lnSpc>
            </a:pPr>
            <a:endParaRPr lang="es-ES" altLang="zh-CN" sz="3600" b="1" dirty="0">
              <a:latin typeface="+mn-lt"/>
            </a:endParaRPr>
          </a:p>
        </p:txBody>
      </p:sp>
      <p:sp>
        <p:nvSpPr>
          <p:cNvPr id="32" name="文本框 31">
            <a:extLst>
              <a:ext uri="{FF2B5EF4-FFF2-40B4-BE49-F238E27FC236}">
                <a16:creationId xmlns:a16="http://schemas.microsoft.com/office/drawing/2014/main" id="{D91ECE74-4F38-C6D8-1798-BD4CE80BB83C}"/>
              </a:ext>
            </a:extLst>
          </p:cNvPr>
          <p:cNvSpPr txBox="1"/>
          <p:nvPr/>
        </p:nvSpPr>
        <p:spPr>
          <a:xfrm>
            <a:off x="465693" y="288771"/>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201150" y="737145"/>
            <a:ext cx="2381250" cy="304800"/>
          </a:xfrm>
          <a:prstGeom prst="roundRect">
            <a:avLst>
              <a:gd name="adj" fmla="val 5000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849970"/>
            <a:ext cx="5818882" cy="1297185"/>
          </a:xfrm>
          <a:prstGeom prst="roundRect">
            <a:avLst>
              <a:gd name="adj" fmla="val 587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733282" y="5088915"/>
            <a:ext cx="4849117" cy="1200150"/>
          </a:xfrm>
          <a:prstGeom prst="roundRect">
            <a:avLst>
              <a:gd name="adj" fmla="val 9523"/>
            </a:avLst>
          </a:prstGeom>
          <a:solidFill>
            <a:srgbClr val="F0FDF4"/>
          </a:solidFill>
          <a:ln w="9525">
            <a:solidFill>
              <a:srgbClr val="BBF7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09600" y="3849970"/>
            <a:ext cx="38100" cy="1297185"/>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2"/>
          <a:stretch>
            <a:fillRect/>
          </a:stretch>
        </p:blipFill>
        <p:spPr>
          <a:xfrm>
            <a:off x="6733282" y="3183915"/>
            <a:ext cx="4849117" cy="1714500"/>
          </a:xfrm>
          <a:prstGeom prst="rect">
            <a:avLst/>
          </a:prstGeom>
        </p:spPr>
      </p:pic>
      <p:pic>
        <p:nvPicPr>
          <p:cNvPr id="8" name="Picture 7" descr="image.png"/>
          <p:cNvPicPr>
            <a:picLocks noChangeAspect="1"/>
          </p:cNvPicPr>
          <p:nvPr/>
        </p:nvPicPr>
        <p:blipFill>
          <a:blip r:embed="rId3"/>
          <a:stretch>
            <a:fillRect/>
          </a:stretch>
        </p:blipFill>
        <p:spPr>
          <a:xfrm>
            <a:off x="876300" y="4054758"/>
            <a:ext cx="190500" cy="152400"/>
          </a:xfrm>
          <a:prstGeom prst="rect">
            <a:avLst/>
          </a:prstGeom>
        </p:spPr>
      </p:pic>
      <p:pic>
        <p:nvPicPr>
          <p:cNvPr id="9" name="Picture 8" descr="image.png"/>
          <p:cNvPicPr>
            <a:picLocks noChangeAspect="1"/>
          </p:cNvPicPr>
          <p:nvPr/>
        </p:nvPicPr>
        <p:blipFill>
          <a:blip r:embed="rId4"/>
          <a:stretch>
            <a:fillRect/>
          </a:stretch>
        </p:blipFill>
        <p:spPr>
          <a:xfrm>
            <a:off x="609600" y="5675794"/>
            <a:ext cx="133350" cy="142875"/>
          </a:xfrm>
          <a:prstGeom prst="rect">
            <a:avLst/>
          </a:prstGeom>
        </p:spPr>
      </p:pic>
      <p:pic>
        <p:nvPicPr>
          <p:cNvPr id="10" name="Picture 9" descr="image.png"/>
          <p:cNvPicPr>
            <a:picLocks noChangeAspect="1"/>
          </p:cNvPicPr>
          <p:nvPr/>
        </p:nvPicPr>
        <p:blipFill>
          <a:blip r:embed="rId4"/>
          <a:stretch>
            <a:fillRect/>
          </a:stretch>
        </p:blipFill>
        <p:spPr>
          <a:xfrm>
            <a:off x="609600" y="5942494"/>
            <a:ext cx="133350" cy="142875"/>
          </a:xfrm>
          <a:prstGeom prst="rect">
            <a:avLst/>
          </a:prstGeom>
        </p:spPr>
      </p:pic>
      <p:pic>
        <p:nvPicPr>
          <p:cNvPr id="11" name="Picture 10" descr="image.png"/>
          <p:cNvPicPr>
            <a:picLocks noChangeAspect="1"/>
          </p:cNvPicPr>
          <p:nvPr/>
        </p:nvPicPr>
        <p:blipFill>
          <a:blip r:embed="rId4"/>
          <a:stretch>
            <a:fillRect/>
          </a:stretch>
        </p:blipFill>
        <p:spPr>
          <a:xfrm>
            <a:off x="609600" y="6209194"/>
            <a:ext cx="133350" cy="142875"/>
          </a:xfrm>
          <a:prstGeom prst="rect">
            <a:avLst/>
          </a:prstGeom>
        </p:spPr>
      </p:pic>
      <p:sp>
        <p:nvSpPr>
          <p:cNvPr id="12" name="TextBox 11"/>
          <p:cNvSpPr txBox="1"/>
          <p:nvPr/>
        </p:nvSpPr>
        <p:spPr>
          <a:xfrm>
            <a:off x="9497576" y="796499"/>
            <a:ext cx="2209800" cy="161583"/>
          </a:xfrm>
          <a:prstGeom prst="rect">
            <a:avLst/>
          </a:prstGeom>
          <a:noFill/>
        </p:spPr>
        <p:txBody>
          <a:bodyPr wrap="square" lIns="0" tIns="0" rIns="0" bIns="0" anchor="t">
            <a:spAutoFit/>
          </a:bodyPr>
          <a:lstStyle/>
          <a:p>
            <a:pPr algn="l"/>
            <a:r>
              <a:rPr sz="1050" i="0" u="none" dirty="0" err="1">
                <a:solidFill>
                  <a:schemeClr val="bg2">
                    <a:lumMod val="75000"/>
                  </a:schemeClr>
                </a:solidFill>
                <a:latin typeface="Plus Jakarta Sans"/>
              </a:rPr>
              <a:t>Enfoque</a:t>
            </a:r>
            <a:r>
              <a:rPr sz="1050" i="0" u="none" dirty="0">
                <a:solidFill>
                  <a:schemeClr val="bg2">
                    <a:lumMod val="75000"/>
                  </a:schemeClr>
                </a:solidFill>
                <a:latin typeface="Plus Jakarta Sans"/>
              </a:rPr>
              <a:t>: FAQ, </a:t>
            </a:r>
            <a:r>
              <a:rPr sz="1050" i="0" u="none" dirty="0" err="1">
                <a:solidFill>
                  <a:schemeClr val="bg2">
                    <a:lumMod val="75000"/>
                  </a:schemeClr>
                </a:solidFill>
                <a:latin typeface="Plus Jakarta Sans"/>
              </a:rPr>
              <a:t>Posventa</a:t>
            </a:r>
            <a:r>
              <a:rPr sz="1050" i="0" u="none" dirty="0">
                <a:solidFill>
                  <a:schemeClr val="bg2">
                    <a:lumMod val="75000"/>
                  </a:schemeClr>
                </a:solidFill>
                <a:latin typeface="Plus Jakarta Sans"/>
              </a:rPr>
              <a:t> &amp; Leads</a:t>
            </a:r>
          </a:p>
        </p:txBody>
      </p:sp>
      <p:sp>
        <p:nvSpPr>
          <p:cNvPr id="13" name="TextBox 12"/>
          <p:cNvSpPr txBox="1"/>
          <p:nvPr/>
        </p:nvSpPr>
        <p:spPr>
          <a:xfrm>
            <a:off x="9260000" y="323715"/>
            <a:ext cx="2305118" cy="150041"/>
          </a:xfrm>
          <a:prstGeom prst="rect">
            <a:avLst/>
          </a:prstGeom>
          <a:noFill/>
        </p:spPr>
        <p:txBody>
          <a:bodyPr wrap="none" lIns="0" tIns="0" rIns="0" bIns="0" anchor="t">
            <a:spAutoFit/>
          </a:bodyPr>
          <a:lstStyle/>
          <a:p>
            <a:pPr algn="l"/>
            <a:r>
              <a:rPr sz="975" i="0" u="none" dirty="0"/>
              <a:t>DIAPOSITIVA 13 • FASE 3 (SEMANAS 9-12)</a:t>
            </a:r>
          </a:p>
        </p:txBody>
      </p:sp>
      <p:sp>
        <p:nvSpPr>
          <p:cNvPr id="15" name="TextBox 14"/>
          <p:cNvSpPr txBox="1"/>
          <p:nvPr/>
        </p:nvSpPr>
        <p:spPr>
          <a:xfrm>
            <a:off x="876300" y="4316695"/>
            <a:ext cx="5418832" cy="373260"/>
          </a:xfrm>
          <a:prstGeom prst="rect">
            <a:avLst/>
          </a:prstGeom>
          <a:noFill/>
        </p:spPr>
        <p:txBody>
          <a:bodyPr wrap="square" lIns="0" tIns="0" rIns="0" bIns="0" anchor="t">
            <a:spAutoFit/>
          </a:bodyPr>
          <a:lstStyle/>
          <a:p>
            <a:pPr algn="l">
              <a:lnSpc>
                <a:spcPts val="1470"/>
              </a:lnSpc>
            </a:pPr>
            <a:r>
              <a:rPr sz="1050" b="1" i="0" u="none">
                <a:solidFill>
                  <a:srgbClr val="334155"/>
                </a:solidFill>
                <a:latin typeface="Plus Jakarta Sans"/>
              </a:rPr>
              <a:t>Renault / CUPRA:</a:t>
            </a:r>
            <a:r>
              <a:rPr sz="1050" b="0" i="0" u="none">
                <a:solidFill>
                  <a:srgbClr val="334155"/>
                </a:solidFill>
                <a:latin typeface="Plus Jakarta Sans"/>
              </a:rPr>
              <a:t> Contenido técnico (corto y largo) elevó +6% consideración y +2,4% intención de compra activa.</a:t>
            </a:r>
          </a:p>
        </p:txBody>
      </p:sp>
      <p:sp>
        <p:nvSpPr>
          <p:cNvPr id="16" name="TextBox 15"/>
          <p:cNvSpPr txBox="1"/>
          <p:nvPr/>
        </p:nvSpPr>
        <p:spPr>
          <a:xfrm>
            <a:off x="876300" y="4804256"/>
            <a:ext cx="6654477" cy="152400"/>
          </a:xfrm>
          <a:prstGeom prst="rect">
            <a:avLst/>
          </a:prstGeom>
          <a:noFill/>
        </p:spPr>
        <p:txBody>
          <a:bodyPr wrap="none" lIns="0" tIns="0" rIns="0" bIns="0" anchor="t">
            <a:spAutoFit/>
          </a:bodyPr>
          <a:lstStyle/>
          <a:p>
            <a:pPr algn="l"/>
            <a:r>
              <a:rPr sz="975" b="0" i="1" u="none">
                <a:solidFill>
                  <a:srgbClr val="64748B"/>
                </a:solidFill>
                <a:latin typeface="Plus Jakarta Sans"/>
              </a:rPr>
              <a:t>Aprendizaje: La educación rigurosa elimina fricciones finales antes del pedido.</a:t>
            </a:r>
          </a:p>
        </p:txBody>
      </p:sp>
      <p:sp>
        <p:nvSpPr>
          <p:cNvPr id="17" name="TextBox 16"/>
          <p:cNvSpPr txBox="1"/>
          <p:nvPr/>
        </p:nvSpPr>
        <p:spPr>
          <a:xfrm>
            <a:off x="609600" y="5337656"/>
            <a:ext cx="7637282" cy="200025"/>
          </a:xfrm>
          <a:prstGeom prst="rect">
            <a:avLst/>
          </a:prstGeom>
          <a:noFill/>
        </p:spPr>
        <p:txBody>
          <a:bodyPr wrap="none" lIns="0" tIns="0" rIns="0" bIns="0" anchor="t">
            <a:spAutoFit/>
          </a:bodyPr>
          <a:lstStyle/>
          <a:p>
            <a:pPr algn="l"/>
            <a:r>
              <a:rPr sz="1200" b="1" i="0" u="none">
                <a:solidFill>
                  <a:srgbClr val="0F172A"/>
                </a:solidFill>
                <a:latin typeface="Plus Jakarta Sans"/>
              </a:rPr>
              <a:t>Acciones Estratégicas Xiaomi</a:t>
            </a:r>
          </a:p>
        </p:txBody>
      </p:sp>
      <p:sp>
        <p:nvSpPr>
          <p:cNvPr id="18" name="TextBox 17"/>
          <p:cNvSpPr txBox="1"/>
          <p:nvPr/>
        </p:nvSpPr>
        <p:spPr>
          <a:xfrm>
            <a:off x="6952357" y="5307990"/>
            <a:ext cx="5239642" cy="180975"/>
          </a:xfrm>
          <a:prstGeom prst="rect">
            <a:avLst/>
          </a:prstGeom>
          <a:noFill/>
        </p:spPr>
        <p:txBody>
          <a:bodyPr wrap="none" lIns="0" tIns="0" rIns="0" bIns="0" anchor="t">
            <a:spAutoFit/>
          </a:bodyPr>
          <a:lstStyle/>
          <a:p>
            <a:pPr algn="l"/>
            <a:r>
              <a:rPr sz="1125" b="1" i="0" u="none">
                <a:solidFill>
                  <a:srgbClr val="15803D"/>
                </a:solidFill>
                <a:latin typeface="Plus Jakarta Sans"/>
              </a:rPr>
              <a:t>OBJETIVOS SMART (FASE 3)</a:t>
            </a:r>
          </a:p>
        </p:txBody>
      </p:sp>
      <p:sp>
        <p:nvSpPr>
          <p:cNvPr id="19" name="TextBox 18"/>
          <p:cNvSpPr txBox="1"/>
          <p:nvPr/>
        </p:nvSpPr>
        <p:spPr>
          <a:xfrm>
            <a:off x="1162050" y="4040470"/>
            <a:ext cx="3837979" cy="180975"/>
          </a:xfrm>
          <a:prstGeom prst="rect">
            <a:avLst/>
          </a:prstGeom>
          <a:noFill/>
        </p:spPr>
        <p:txBody>
          <a:bodyPr wrap="none" lIns="0" tIns="0" rIns="0" bIns="0" anchor="t">
            <a:spAutoFit/>
          </a:bodyPr>
          <a:lstStyle/>
          <a:p>
            <a:pPr algn="l"/>
            <a:r>
              <a:rPr sz="1125" b="1" i="0" u="none">
                <a:solidFill>
                  <a:srgbClr val="0F172A"/>
                </a:solidFill>
                <a:latin typeface="Plus Jakarta Sans"/>
              </a:rPr>
              <a:t>CASO REFERENCIA: RENAULT &amp; CUPRA</a:t>
            </a:r>
          </a:p>
        </p:txBody>
      </p:sp>
      <p:sp>
        <p:nvSpPr>
          <p:cNvPr id="20" name="TextBox 19"/>
          <p:cNvSpPr txBox="1"/>
          <p:nvPr/>
        </p:nvSpPr>
        <p:spPr>
          <a:xfrm>
            <a:off x="838200" y="5651981"/>
            <a:ext cx="7045002" cy="171450"/>
          </a:xfrm>
          <a:prstGeom prst="rect">
            <a:avLst/>
          </a:prstGeom>
          <a:noFill/>
        </p:spPr>
        <p:txBody>
          <a:bodyPr wrap="none" lIns="0" tIns="0" rIns="0" bIns="0" anchor="t">
            <a:spAutoFit/>
          </a:bodyPr>
          <a:lstStyle/>
          <a:p>
            <a:pPr algn="l"/>
            <a:r>
              <a:rPr sz="1050" b="1" i="0" u="none">
                <a:solidFill>
                  <a:srgbClr val="16A34A"/>
                </a:solidFill>
                <a:latin typeface="Plus Jakarta Sans"/>
              </a:rPr>
              <a:t>Contenido FAQ: Vídeos sobre carga, autonomía WLTP y garantía de batería.</a:t>
            </a:r>
          </a:p>
        </p:txBody>
      </p:sp>
      <p:sp>
        <p:nvSpPr>
          <p:cNvPr id="21" name="TextBox 20"/>
          <p:cNvSpPr txBox="1"/>
          <p:nvPr/>
        </p:nvSpPr>
        <p:spPr>
          <a:xfrm>
            <a:off x="838200" y="5918681"/>
            <a:ext cx="7045002" cy="171450"/>
          </a:xfrm>
          <a:prstGeom prst="rect">
            <a:avLst/>
          </a:prstGeom>
          <a:noFill/>
        </p:spPr>
        <p:txBody>
          <a:bodyPr wrap="none" lIns="0" tIns="0" rIns="0" bIns="0" anchor="t">
            <a:spAutoFit/>
          </a:bodyPr>
          <a:lstStyle/>
          <a:p>
            <a:pPr algn="l"/>
            <a:r>
              <a:rPr sz="1050" b="1" i="0" u="none">
                <a:solidFill>
                  <a:srgbClr val="16A34A"/>
                </a:solidFill>
                <a:latin typeface="Plus Jakarta Sans"/>
              </a:rPr>
              <a:t>Interacción activa: Sesiones Q&amp;A e interacción en Instagram y TikTok.</a:t>
            </a:r>
          </a:p>
        </p:txBody>
      </p:sp>
      <p:sp>
        <p:nvSpPr>
          <p:cNvPr id="22" name="TextBox 21"/>
          <p:cNvSpPr txBox="1"/>
          <p:nvPr/>
        </p:nvSpPr>
        <p:spPr>
          <a:xfrm>
            <a:off x="838200" y="6185381"/>
            <a:ext cx="7045002" cy="171450"/>
          </a:xfrm>
          <a:prstGeom prst="rect">
            <a:avLst/>
          </a:prstGeom>
          <a:noFill/>
        </p:spPr>
        <p:txBody>
          <a:bodyPr wrap="none" lIns="0" tIns="0" rIns="0" bIns="0" anchor="t">
            <a:spAutoFit/>
          </a:bodyPr>
          <a:lstStyle/>
          <a:p>
            <a:pPr algn="l"/>
            <a:r>
              <a:rPr sz="1050" b="1" i="0" u="none">
                <a:solidFill>
                  <a:srgbClr val="16A34A"/>
                </a:solidFill>
                <a:latin typeface="Plus Jakarta Sans"/>
              </a:rPr>
              <a:t>Funnel a web: Tráficos directos al configurador local y reserva de vehículo.</a:t>
            </a:r>
          </a:p>
        </p:txBody>
      </p:sp>
      <p:sp>
        <p:nvSpPr>
          <p:cNvPr id="23" name="TextBox 22"/>
          <p:cNvSpPr txBox="1"/>
          <p:nvPr/>
        </p:nvSpPr>
        <p:spPr>
          <a:xfrm>
            <a:off x="6952357" y="5622315"/>
            <a:ext cx="1742591" cy="285750"/>
          </a:xfrm>
          <a:prstGeom prst="rect">
            <a:avLst/>
          </a:prstGeom>
          <a:noFill/>
        </p:spPr>
        <p:txBody>
          <a:bodyPr wrap="none" lIns="0" tIns="0" rIns="0" bIns="0" anchor="t">
            <a:spAutoFit/>
          </a:bodyPr>
          <a:lstStyle/>
          <a:p>
            <a:pPr algn="l"/>
            <a:r>
              <a:rPr sz="1800" b="1" i="0" u="none">
                <a:solidFill>
                  <a:srgbClr val="16A34A"/>
                </a:solidFill>
                <a:latin typeface="Plus Jakarta Sans"/>
              </a:rPr>
              <a:t>30K+</a:t>
            </a:r>
          </a:p>
        </p:txBody>
      </p:sp>
      <p:sp>
        <p:nvSpPr>
          <p:cNvPr id="24" name="TextBox 23"/>
          <p:cNvSpPr txBox="1"/>
          <p:nvPr/>
        </p:nvSpPr>
        <p:spPr>
          <a:xfrm>
            <a:off x="6952357" y="5927115"/>
            <a:ext cx="1742591" cy="142875"/>
          </a:xfrm>
          <a:prstGeom prst="rect">
            <a:avLst/>
          </a:prstGeom>
          <a:noFill/>
        </p:spPr>
        <p:txBody>
          <a:bodyPr wrap="none" lIns="0" tIns="0" rIns="0" bIns="0" anchor="t">
            <a:spAutoFit/>
          </a:bodyPr>
          <a:lstStyle/>
          <a:p>
            <a:pPr algn="l"/>
            <a:r>
              <a:rPr sz="900" b="0" i="0" u="none">
                <a:solidFill>
                  <a:srgbClr val="15803D"/>
                </a:solidFill>
                <a:latin typeface="Plus Jakarta Sans"/>
              </a:rPr>
              <a:t>Visitas a Web</a:t>
            </a:r>
          </a:p>
        </p:txBody>
      </p:sp>
      <p:sp>
        <p:nvSpPr>
          <p:cNvPr id="25" name="TextBox 24"/>
          <p:cNvSpPr txBox="1"/>
          <p:nvPr/>
        </p:nvSpPr>
        <p:spPr>
          <a:xfrm>
            <a:off x="8460730" y="5622315"/>
            <a:ext cx="1742591" cy="285750"/>
          </a:xfrm>
          <a:prstGeom prst="rect">
            <a:avLst/>
          </a:prstGeom>
          <a:noFill/>
        </p:spPr>
        <p:txBody>
          <a:bodyPr wrap="none" lIns="0" tIns="0" rIns="0" bIns="0" anchor="t">
            <a:spAutoFit/>
          </a:bodyPr>
          <a:lstStyle/>
          <a:p>
            <a:pPr algn="l"/>
            <a:r>
              <a:rPr sz="1800" b="1" i="0" u="none">
                <a:solidFill>
                  <a:srgbClr val="16A34A"/>
                </a:solidFill>
                <a:latin typeface="Plus Jakarta Sans"/>
              </a:rPr>
              <a:t>1.000</a:t>
            </a:r>
          </a:p>
        </p:txBody>
      </p:sp>
      <p:sp>
        <p:nvSpPr>
          <p:cNvPr id="26" name="TextBox 25"/>
          <p:cNvSpPr txBox="1"/>
          <p:nvPr/>
        </p:nvSpPr>
        <p:spPr>
          <a:xfrm>
            <a:off x="8460730" y="5927115"/>
            <a:ext cx="1742591" cy="142875"/>
          </a:xfrm>
          <a:prstGeom prst="rect">
            <a:avLst/>
          </a:prstGeom>
          <a:noFill/>
        </p:spPr>
        <p:txBody>
          <a:bodyPr wrap="none" lIns="0" tIns="0" rIns="0" bIns="0" anchor="t">
            <a:spAutoFit/>
          </a:bodyPr>
          <a:lstStyle/>
          <a:p>
            <a:pPr algn="l"/>
            <a:r>
              <a:rPr sz="900" b="0" i="0" u="none">
                <a:solidFill>
                  <a:srgbClr val="15803D"/>
                </a:solidFill>
                <a:latin typeface="Plus Jakarta Sans"/>
              </a:rPr>
              <a:t>Dudas Respuestas</a:t>
            </a:r>
          </a:p>
        </p:txBody>
      </p:sp>
      <p:sp>
        <p:nvSpPr>
          <p:cNvPr id="27" name="TextBox 26"/>
          <p:cNvSpPr txBox="1"/>
          <p:nvPr/>
        </p:nvSpPr>
        <p:spPr>
          <a:xfrm>
            <a:off x="9969103" y="5622315"/>
            <a:ext cx="1742591" cy="285750"/>
          </a:xfrm>
          <a:prstGeom prst="rect">
            <a:avLst/>
          </a:prstGeom>
          <a:noFill/>
        </p:spPr>
        <p:txBody>
          <a:bodyPr wrap="none" lIns="0" tIns="0" rIns="0" bIns="0" anchor="t">
            <a:spAutoFit/>
          </a:bodyPr>
          <a:lstStyle/>
          <a:p>
            <a:pPr algn="l"/>
            <a:r>
              <a:rPr sz="1800" b="1" i="0" u="none">
                <a:solidFill>
                  <a:srgbClr val="16A34A"/>
                </a:solidFill>
                <a:latin typeface="Plus Jakarta Sans"/>
              </a:rPr>
              <a:t>300</a:t>
            </a:r>
          </a:p>
        </p:txBody>
      </p:sp>
      <p:sp>
        <p:nvSpPr>
          <p:cNvPr id="28" name="TextBox 27"/>
          <p:cNvSpPr txBox="1"/>
          <p:nvPr/>
        </p:nvSpPr>
        <p:spPr>
          <a:xfrm>
            <a:off x="9969103" y="5927115"/>
            <a:ext cx="1742591" cy="142875"/>
          </a:xfrm>
          <a:prstGeom prst="rect">
            <a:avLst/>
          </a:prstGeom>
          <a:noFill/>
        </p:spPr>
        <p:txBody>
          <a:bodyPr wrap="none" lIns="0" tIns="0" rIns="0" bIns="0" anchor="t">
            <a:spAutoFit/>
          </a:bodyPr>
          <a:lstStyle/>
          <a:p>
            <a:pPr algn="l"/>
            <a:r>
              <a:rPr sz="900" b="0" i="0" u="none">
                <a:solidFill>
                  <a:srgbClr val="15803D"/>
                </a:solidFill>
                <a:latin typeface="Plus Jakarta Sans"/>
              </a:rPr>
              <a:t>Leads Cualificados</a:t>
            </a:r>
          </a:p>
        </p:txBody>
      </p:sp>
      <p:sp>
        <p:nvSpPr>
          <p:cNvPr id="30" name="标题 1">
            <a:extLst>
              <a:ext uri="{FF2B5EF4-FFF2-40B4-BE49-F238E27FC236}">
                <a16:creationId xmlns:a16="http://schemas.microsoft.com/office/drawing/2014/main" id="{77E91374-BE15-E8A5-E5F8-A8E482BBC12F}"/>
              </a:ext>
            </a:extLst>
          </p:cNvPr>
          <p:cNvSpPr txBox="1">
            <a:spLocks/>
          </p:cNvSpPr>
          <p:nvPr/>
        </p:nvSpPr>
        <p:spPr>
          <a:xfrm>
            <a:off x="465693" y="622299"/>
            <a:ext cx="5706507" cy="16256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880"/>
              </a:lnSpc>
            </a:pPr>
            <a:r>
              <a:rPr lang="es-ES" altLang="zh-CN" sz="3600" b="1" dirty="0">
                <a:solidFill>
                  <a:srgbClr val="0F172A"/>
                </a:solidFill>
                <a:latin typeface="+mn-lt"/>
              </a:rPr>
              <a:t>RESOLVER DUDAS Y GUIAR A LA CONVERSIÓN</a:t>
            </a:r>
          </a:p>
          <a:p>
            <a:pPr>
              <a:lnSpc>
                <a:spcPts val="2880"/>
              </a:lnSpc>
            </a:pPr>
            <a:endParaRPr lang="es-ES" altLang="zh-CN" sz="3600" b="1" dirty="0">
              <a:latin typeface="+mn-lt"/>
            </a:endParaRPr>
          </a:p>
        </p:txBody>
      </p:sp>
      <p:sp>
        <p:nvSpPr>
          <p:cNvPr id="33" name="文本框 32">
            <a:extLst>
              <a:ext uri="{FF2B5EF4-FFF2-40B4-BE49-F238E27FC236}">
                <a16:creationId xmlns:a16="http://schemas.microsoft.com/office/drawing/2014/main" id="{2ACCA740-D7B4-ED51-06F4-9F4B25191D1E}"/>
              </a:ext>
            </a:extLst>
          </p:cNvPr>
          <p:cNvSpPr txBox="1"/>
          <p:nvPr/>
        </p:nvSpPr>
        <p:spPr>
          <a:xfrm>
            <a:off x="465693" y="288771"/>
            <a:ext cx="1627188" cy="230832"/>
          </a:xfrm>
          <a:prstGeom prst="rect">
            <a:avLst/>
          </a:prstGeom>
          <a:noFill/>
        </p:spPr>
        <p:txBody>
          <a:bodyPr wrap="square" rtlCol="0">
            <a:spAutoFit/>
          </a:bodyPr>
          <a:lstStyle/>
          <a:p>
            <a:r>
              <a:rPr lang="en-US" altLang="zh-CN" sz="900" b="1" dirty="0">
                <a:latin typeface="+mj-lt"/>
              </a:rPr>
              <a:t>2026</a:t>
            </a:r>
            <a:endParaRPr lang="zh-CN" altLang="en-US" sz="900" b="1" dirty="0">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F5740-371E-2DDA-56BF-EFDD68A3F57E}"/>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53E65D4A-DE0D-561C-4CDE-50C30BC55C33}"/>
              </a:ext>
            </a:extLst>
          </p:cNvPr>
          <p:cNvSpPr txBox="1"/>
          <p:nvPr/>
        </p:nvSpPr>
        <p:spPr>
          <a:xfrm>
            <a:off x="4745354" y="5120862"/>
            <a:ext cx="10565813" cy="1569660"/>
          </a:xfrm>
          <a:prstGeom prst="rect">
            <a:avLst/>
          </a:prstGeom>
          <a:noFill/>
        </p:spPr>
        <p:txBody>
          <a:bodyPr wrap="square">
            <a:spAutoFit/>
          </a:bodyPr>
          <a:lstStyle/>
          <a:p>
            <a:r>
              <a:rPr lang="en-US" altLang="zh-CN" sz="9600" b="1" dirty="0">
                <a:latin typeface="+mn-lt"/>
              </a:rPr>
              <a:t>THANK YOU</a:t>
            </a:r>
            <a:endParaRPr lang="zh-CN" altLang="en-US" sz="9600" dirty="0"/>
          </a:p>
        </p:txBody>
      </p:sp>
    </p:spTree>
    <p:extLst>
      <p:ext uri="{BB962C8B-B14F-4D97-AF65-F5344CB8AC3E}">
        <p14:creationId xmlns:p14="http://schemas.microsoft.com/office/powerpoint/2010/main" val="9824284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131.99999999999994,&quot;left&quot;:48,&quot;top&quot;:312.5155905511811,&quot;width&quot;:911.9999212598425}"/>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31.99999999999994,&quot;left&quot;:48,&quot;top&quot;:312.5155905511811,&quot;width&quot;:911.999921259842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31.99999999999994,&quot;left&quot;:48,&quot;top&quot;:312.5155905511811,&quot;width&quot;:911.999921259842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TotalTime>
  <Words>20115</Words>
  <Application>Microsoft Office PowerPoint</Application>
  <PresentationFormat>宽屏</PresentationFormat>
  <Paragraphs>552</Paragraphs>
  <Slides>22</Slides>
  <Notes>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Plus Jakarta Sans</vt:lpstr>
      <vt:lpstr>Space Grotesk</vt:lpstr>
      <vt:lpstr>等线</vt:lpstr>
      <vt:lpstr>等线 Light</vt:lpstr>
      <vt:lpstr>Aptos</vt:lpstr>
      <vt:lpstr>Aptos Display</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ANÁLISIS DE LA COMPETENCIA</vt:lpstr>
      <vt:lpstr>ENFOQUE DE  INVESTIGACIÓN  POR COMPETIDOR</vt:lpstr>
      <vt:lpstr>PowerPoint 演示文稿</vt:lpstr>
      <vt:lpstr>PowerPoint 演示文稿</vt:lpstr>
      <vt:lpstr>SÍNTESIS DEL ANÁLISIS CUANTITATIVO  Y CUALITATIVO DE LA COMPETENCIA</vt:lpstr>
      <vt:lpstr>DIAGNÓSTICO ESTRATÉGICO  Y ANÁLISIS DAFO</vt:lpstr>
      <vt:lpstr>DIAGNÓSTICO ESTRATÉGICO Y PRIORIDADES</vt:lpstr>
      <vt:lpstr>IMPLICACIONES ESTRATÉGICAS PARA XIAOMI</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章 章</dc:creator>
  <cp:lastModifiedBy>章 章</cp:lastModifiedBy>
  <cp:revision>8</cp:revision>
  <dcterms:created xsi:type="dcterms:W3CDTF">2026-10-29T23:14:42Z</dcterms:created>
  <dcterms:modified xsi:type="dcterms:W3CDTF">2026-11-02T19:59:08Z</dcterms:modified>
</cp:coreProperties>
</file>